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9" r:id="rId1"/>
  </p:sldMasterIdLst>
  <p:sldIdLst>
    <p:sldId id="256" r:id="rId2"/>
    <p:sldId id="259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9" r:id="rId15"/>
    <p:sldId id="280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303" r:id="rId33"/>
    <p:sldId id="304" r:id="rId34"/>
    <p:sldId id="307" r:id="rId35"/>
    <p:sldId id="308" r:id="rId36"/>
    <p:sldId id="311" r:id="rId37"/>
    <p:sldId id="312" r:id="rId38"/>
    <p:sldId id="313" r:id="rId39"/>
    <p:sldId id="314" r:id="rId40"/>
    <p:sldId id="317" r:id="rId41"/>
    <p:sldId id="318" r:id="rId42"/>
    <p:sldId id="341" r:id="rId43"/>
    <p:sldId id="329" r:id="rId44"/>
    <p:sldId id="330" r:id="rId45"/>
    <p:sldId id="337" r:id="rId46"/>
    <p:sldId id="331" r:id="rId47"/>
    <p:sldId id="332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7" autoAdjust="0"/>
    <p:restoredTop sz="94659" autoAdjust="0"/>
  </p:normalViewPr>
  <p:slideViewPr>
    <p:cSldViewPr>
      <p:cViewPr varScale="1">
        <p:scale>
          <a:sx n="87" d="100"/>
          <a:sy n="87" d="100"/>
        </p:scale>
        <p:origin x="16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7C9F334-3DB9-00CD-85B1-9157140A2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239D29-034D-B6ED-17AD-5DE19B4AE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03970D-9BBE-F242-F9D6-D04F0ADB4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54377-4B65-6340-8FA4-2A917058B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67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49AEA-A3F4-F3F7-C8CF-F0938AA9E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3F5034-C827-110E-C598-968254F149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8961C0-DCAF-4EBB-2988-CDA9137A9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D738A-92DE-2F4C-8493-5EB24071C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73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4FA1C4-295F-F73D-42F8-0D89A85D3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44D31-39E6-D6DF-8BF8-74EDF8769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910D44-3D18-782C-F979-9E408759D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79024-23C2-8A4E-8246-181CE2855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92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15141B-F4DA-CBE0-E57A-E946826D5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C8AFD9-49DE-981F-D3AC-2A7179480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294154-D471-EE81-CC58-6BB4F3DA73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CCE2C-3749-9C4B-80C7-C7D36C9C1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3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6C3F1-8789-23A4-8F96-E62F2E6C4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8EF038-AE8D-4DED-1B2D-80C2B53D9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5FA752-39D5-2378-1F3F-87A945FF2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4737D-2476-B445-AED2-D2511A51E2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24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A22736-A0FB-287D-1822-554CD8BE85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528793-3F65-E707-5E55-A7EE94291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CB2E2-87C1-5B1D-983B-27A5B109F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80DF6-F4EE-6E41-9B4D-3CCF79FDB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87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19AD24-CD23-BC14-27DF-372379E70B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31D31C-AF58-965C-3F63-3F56D9450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5C6983-228C-5472-8859-E3DE681CC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9731-B49A-7140-8EC3-353EE7E68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40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6DF367-0590-612C-45FB-3CE6D1836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DC4E47-0DB1-C18C-37DE-B9F460F32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A59278-3BCB-77F6-816B-B9D6514DF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EEC21-1D0C-E543-9991-25D3A5A91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4C4A78-3E27-3529-CF63-92018315A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876F682-AC86-073B-29B1-6F965625D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C3EAFB-8EEF-334D-694E-A82769181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B53AF-F153-B34A-81D4-71D904DCC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91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1A0947-6F59-FCFA-2136-192CE3898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1E2FDC-0418-4C38-99BE-1BA221B717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F52F0D-98AD-E2A1-FBAD-EFF36DE49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EB620-2CB0-9247-8B9D-8EABCC21F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55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BE325A-45D2-3704-7C3D-D616204CF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FF551-DA99-C088-57DE-B75BFC95B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703DA-BBC6-297C-0C07-1D6AE5FE6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E7B0A-AAFD-744D-BDD5-BAE5B083F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00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0DAB28C-DE34-4B85-50D5-70D9B6998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23A065C-5BAA-583C-C18E-CC1A46084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99078A0-794B-9799-5346-DC1549FD06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63DED60-DFFC-ED98-DEAD-7E4819E456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D52BF5E-E8C6-6FC5-7E9C-635BAB7B9F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B4F577E-49D4-0D4F-9330-E3582307A4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F1FD5D-BD46-BC87-0930-96F54F97D3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Chemistry Midterm Review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7F746C3-7476-6C24-AA52-F9E8A17C09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87F9C9B-8187-9C6D-1793-A7C3FE55B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8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C3758A0-BEB7-4F19-BBDB-AB59447E2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600"/>
              <a:t>What is the correct formula for Cobalt(III) bromide?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30A1CE5-C9C5-7E39-578B-4363776F0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8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CA3E862-C7E5-9B82-34A3-F8BEF01E0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CoBr</a:t>
            </a:r>
            <a:r>
              <a:rPr lang="en-US" altLang="en-US" sz="9600" baseline="-25000"/>
              <a:t>3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9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4FAD205-1FBD-4DA4-69E1-715DEABF8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9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2562939-7E8B-FC33-912C-444F6A3D2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8000" dirty="0"/>
              <a:t>What form of matter cannot be decomposed?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C5F57BA-66EA-7758-A53B-30F385FA7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9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61AA185-1452-98AD-2CE4-16050059A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Element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9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E0E5B29-014F-B0EB-3AFC-9F4CA9EA3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12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0D1F45F-5D4D-4F29-3F21-C40D786C1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/>
              <a:t>What are the terms used to identify a pure substance?</a:t>
            </a:r>
          </a:p>
          <a:p>
            <a:pPr eaLnBrk="1" hangingPunct="1">
              <a:defRPr/>
            </a:pPr>
            <a:endParaRPr lang="en-US" altLang="en-US" sz="4000"/>
          </a:p>
          <a:p>
            <a:pPr eaLnBrk="1" hangingPunct="1">
              <a:defRPr/>
            </a:pPr>
            <a:r>
              <a:rPr lang="en-US" altLang="en-US" sz="4000"/>
              <a:t>What are the terms used to identify a mixture?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AE420AA-3603-1DC0-EA02-0FBF22714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12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0230D2C-6D71-7F48-30F6-068CEB4D6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6600"/>
              <a:t>Element and compound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6600"/>
              <a:t>Heterogeneous and Homogeneous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6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1CEBC3D-0272-6363-51CA-2F7F9F41A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14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5CD7DE1-ECB6-D422-7414-61B8FBBC2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Which substance can be decomposed by chemical change?</a:t>
            </a:r>
            <a:endParaRPr lang="en-CA" altLang="en-US" sz="2800">
              <a:effectLst/>
            </a:endParaRPr>
          </a:p>
          <a:p>
            <a:pPr lvl="1"/>
            <a:r>
              <a:rPr lang="en-US" altLang="en-US">
                <a:effectLst/>
              </a:rPr>
              <a:t>beryllium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boron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methanol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magnesium</a:t>
            </a:r>
            <a:endParaRPr lang="en-CA" altLang="en-US" sz="240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611211B-60C6-17BB-C394-2AFA769D9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14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354C361-BE06-8A42-0EF8-EABB81ECA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Which substance can be decomposed by chemical change?</a:t>
            </a:r>
            <a:endParaRPr lang="en-CA" altLang="en-US" sz="2800">
              <a:effectLst/>
            </a:endParaRPr>
          </a:p>
          <a:p>
            <a:pPr lvl="1"/>
            <a:r>
              <a:rPr lang="en-US" altLang="en-US">
                <a:effectLst/>
              </a:rPr>
              <a:t>beryllium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boron</a:t>
            </a:r>
            <a:endParaRPr lang="en-CA" altLang="en-US" sz="2400">
              <a:effectLst/>
            </a:endParaRPr>
          </a:p>
          <a:p>
            <a:pPr lvl="1"/>
            <a:r>
              <a:rPr lang="en-US" altLang="en-US" b="1">
                <a:solidFill>
                  <a:srgbClr val="FF0000"/>
                </a:solidFill>
                <a:effectLst/>
              </a:rPr>
              <a:t>methanol</a:t>
            </a:r>
            <a:endParaRPr lang="en-CA" altLang="en-US" sz="2400" b="1">
              <a:solidFill>
                <a:srgbClr val="FF0000"/>
              </a:solidFill>
              <a:effectLst/>
            </a:endParaRPr>
          </a:p>
          <a:p>
            <a:pPr lvl="1"/>
            <a:r>
              <a:rPr lang="en-US" altLang="en-US">
                <a:effectLst/>
              </a:rPr>
              <a:t>magnesium</a:t>
            </a:r>
            <a:endParaRPr lang="en-CA" altLang="en-US" sz="240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B515A21-189F-5BAA-FB15-1AD82563E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15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1169586-9EEF-EDD9-6EF7-F53C434D8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altLang="en-US"/>
              <a:t>What is the name for each type of phase change?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en-US"/>
              <a:t>Solid</a:t>
            </a:r>
            <a:r>
              <a:rPr lang="en-US" altLang="en-US">
                <a:sym typeface="Wingdings" panose="05000000000000000000" pitchFamily="2" charset="2"/>
              </a:rPr>
              <a:t> liquid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en-US">
                <a:sym typeface="Wingdings" panose="05000000000000000000" pitchFamily="2" charset="2"/>
              </a:rPr>
              <a:t>Liquid  gas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en-US">
                <a:sym typeface="Wingdings" panose="05000000000000000000" pitchFamily="2" charset="2"/>
              </a:rPr>
              <a:t>Gas  liquid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en-US">
                <a:sym typeface="Wingdings" panose="05000000000000000000" pitchFamily="2" charset="2"/>
              </a:rPr>
              <a:t>Liquid  solid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en-US">
                <a:sym typeface="Wingdings" panose="05000000000000000000" pitchFamily="2" charset="2"/>
              </a:rPr>
              <a:t>Solid  gas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B71CD82-9476-C73D-F12D-CD8D44378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15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540F4E0-F24C-9DF9-3D50-95214E71D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4400"/>
              <a:t>Melting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4400"/>
              <a:t>Boiling or vaporization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4400"/>
              <a:t>Condensation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4400"/>
              <a:t>Freezing / solidification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4400"/>
              <a:t>Sublimation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30BEA60-6C82-EE07-D192-CD9B136CE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4C58C29-A56C-BB71-EF9B-5ECBDD064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/>
              <a:t>Compare the charge, size, and location of a proton, neutron, and electron.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B863A93F-1506-3197-328B-CA5E8BCAB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86400"/>
            <a:ext cx="1662113" cy="790575"/>
          </a:xfrm>
          <a:prstGeom prst="rightArrow">
            <a:avLst>
              <a:gd name="adj1" fmla="val 50000"/>
              <a:gd name="adj2" fmla="val 525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hlinkClick r:id="rId2" action="ppaction://hlinksldjump"/>
              </a:rPr>
              <a:t>Answer 2</a:t>
            </a:r>
            <a:endParaRPr lang="en-US" altLang="en-U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41D38D8-BCB8-8237-CB2B-AD1EFAA0C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16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11F0E53-F434-35F9-CF96-44AE47550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>
                <a:effectLst/>
              </a:rPr>
              <a:t> What is the volume of a liquid with a density of 1.5 g/ml and a mass of 78g?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60CB484-8C92-7583-D890-2EC4930CD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16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78ED6A1-E04D-5E92-934B-51B441F21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7200" dirty="0"/>
              <a:t>V=m/D</a:t>
            </a:r>
          </a:p>
          <a:p>
            <a:pPr eaLnBrk="1" hangingPunct="1">
              <a:defRPr/>
            </a:pPr>
            <a:r>
              <a:rPr lang="en-US" altLang="en-US" sz="7200" dirty="0"/>
              <a:t>78g/4.5g/mL</a:t>
            </a:r>
          </a:p>
          <a:p>
            <a:pPr eaLnBrk="1" hangingPunct="1">
              <a:defRPr/>
            </a:pPr>
            <a:r>
              <a:rPr lang="en-US" altLang="en-US" sz="7200" dirty="0"/>
              <a:t>=52 mL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3232F67-0F12-5D4C-26F9-50F1E33C5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17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102B839-A476-9F68-6B38-588C61BD8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>
                <a:effectLst/>
              </a:rPr>
              <a:t>When a bond is formed, energy is (released/absorbed)  </a:t>
            </a:r>
            <a:endParaRPr lang="en-CA" sz="4400" dirty="0">
              <a:effectLst/>
            </a:endParaRPr>
          </a:p>
          <a:p>
            <a:pPr>
              <a:defRPr/>
            </a:pPr>
            <a:r>
              <a:rPr lang="en-US" sz="4400" dirty="0">
                <a:effectLst/>
              </a:rPr>
              <a:t> When a bond is broken, energy is (released/absorbed)</a:t>
            </a:r>
            <a:endParaRPr lang="en-CA" sz="4400" dirty="0">
              <a:effectLst/>
            </a:endParaRPr>
          </a:p>
          <a:p>
            <a:pPr eaLnBrk="1" hangingPunct="1">
              <a:defRPr/>
            </a:pPr>
            <a:endParaRPr lang="en-US" alt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6AA3407-95EB-2C43-A683-BD7EC7D06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17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3A848D9-56DB-8E85-511E-87A151BEB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>
                <a:effectLst/>
              </a:rPr>
              <a:t>When a bond is formed, energy is (</a:t>
            </a:r>
            <a:r>
              <a:rPr lang="en-US" altLang="en-US" sz="4800">
                <a:solidFill>
                  <a:srgbClr val="FF0000"/>
                </a:solidFill>
                <a:effectLst/>
              </a:rPr>
              <a:t>released</a:t>
            </a:r>
            <a:r>
              <a:rPr lang="en-US" altLang="en-US" sz="4800">
                <a:effectLst/>
              </a:rPr>
              <a:t>/absorbed)  </a:t>
            </a:r>
            <a:endParaRPr lang="en-CA" altLang="en-US" sz="4800">
              <a:effectLst/>
            </a:endParaRPr>
          </a:p>
          <a:p>
            <a:r>
              <a:rPr lang="en-US" altLang="en-US" sz="4800">
                <a:effectLst/>
              </a:rPr>
              <a:t> When a bond is broken, energy is (released/</a:t>
            </a:r>
            <a:r>
              <a:rPr lang="en-US" altLang="en-US" sz="4800">
                <a:solidFill>
                  <a:srgbClr val="FF0000"/>
                </a:solidFill>
                <a:effectLst/>
              </a:rPr>
              <a:t>absorbed</a:t>
            </a:r>
            <a:r>
              <a:rPr lang="en-US" altLang="en-US" sz="4800">
                <a:effectLst/>
              </a:rPr>
              <a:t>)</a:t>
            </a:r>
            <a:endParaRPr lang="en-CA" altLang="en-US" sz="4800"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85C8A0B-BA17-601E-B933-06B62B167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18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AE515C6-E24E-BE39-13B7-994150281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/>
              </a:rPr>
              <a:t>What is the mass number of an atom which contains 28 protons, 28 electrons and 34 neutrons? </a:t>
            </a:r>
            <a:endParaRPr lang="en-CA" altLang="en-US" sz="2800" dirty="0">
              <a:effectLst/>
            </a:endParaRPr>
          </a:p>
          <a:p>
            <a:pPr lvl="1"/>
            <a:r>
              <a:rPr lang="en-US" altLang="en-US" dirty="0">
                <a:effectLst/>
              </a:rPr>
              <a:t>28</a:t>
            </a:r>
            <a:endParaRPr lang="en-CA" altLang="en-US" sz="2400" dirty="0">
              <a:effectLst/>
            </a:endParaRPr>
          </a:p>
          <a:p>
            <a:pPr lvl="1"/>
            <a:r>
              <a:rPr lang="en-US" altLang="en-US" dirty="0">
                <a:effectLst/>
              </a:rPr>
              <a:t>56</a:t>
            </a:r>
            <a:endParaRPr lang="en-CA" altLang="en-US" sz="2400" dirty="0">
              <a:effectLst/>
            </a:endParaRPr>
          </a:p>
          <a:p>
            <a:pPr lvl="1"/>
            <a:r>
              <a:rPr lang="en-US" altLang="en-US" dirty="0">
                <a:effectLst/>
              </a:rPr>
              <a:t>62</a:t>
            </a:r>
            <a:endParaRPr lang="en-CA" altLang="en-US" sz="2400" dirty="0">
              <a:effectLst/>
            </a:endParaRPr>
          </a:p>
          <a:p>
            <a:pPr lvl="1"/>
            <a:r>
              <a:rPr lang="en-US" altLang="en-US" dirty="0">
                <a:effectLst/>
              </a:rPr>
              <a:t>90</a:t>
            </a:r>
            <a:endParaRPr lang="en-CA" altLang="en-US" sz="2400" dirty="0">
              <a:effectLst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3102805-A7BF-66A1-15AB-751A344CA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18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EF554ED-F766-D80B-3FB1-57F876559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What is the mass number of an atom which contains 28 protons, 28 electrons and 34 neutrons? </a:t>
            </a:r>
            <a:endParaRPr lang="en-CA" altLang="en-US" sz="2800">
              <a:effectLst/>
            </a:endParaRPr>
          </a:p>
          <a:p>
            <a:pPr lvl="1"/>
            <a:r>
              <a:rPr lang="en-US" altLang="en-US">
                <a:effectLst/>
              </a:rPr>
              <a:t>28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56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  <a:effectLst/>
              </a:rPr>
              <a:t>62</a:t>
            </a:r>
            <a:endParaRPr lang="en-CA" altLang="en-US" sz="2400">
              <a:solidFill>
                <a:srgbClr val="FF0000"/>
              </a:solidFill>
              <a:effectLst/>
            </a:endParaRPr>
          </a:p>
          <a:p>
            <a:pPr lvl="1"/>
            <a:r>
              <a:rPr lang="en-US" altLang="en-US">
                <a:effectLst/>
              </a:rPr>
              <a:t>90</a:t>
            </a:r>
            <a:endParaRPr lang="en-CA" altLang="en-US" sz="2400"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F118E07-5ECA-095B-D8F4-9DCB3FC89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19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8764420-040C-4758-7A70-3CE0C503F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5400"/>
              <a:t>What is the % composition by mass of carbon in carbon dioxide [gram-formula mass 44 grams/mole]?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5522FED-A232-C72E-918F-46926356A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19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230884A-C1C9-6E36-3838-BA2846CDB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27 % C</a:t>
            </a:r>
            <a:endParaRPr lang="en-US" altLang="en-US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91AF8C1-67AD-CDA2-B284-CE98DE4F4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20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CD7F25D-F1D9-0BC7-981A-FD30239E2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6600"/>
              <a:t>Why does calcium have similar chemical properties to barium?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A340BF2-F32C-B1DD-48B7-95C2A1B53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20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4B0E135-668F-3C5A-5A1A-4B1F5C78B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5400"/>
              <a:t>Both are Group 2 elements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5400"/>
              <a:t>Both have the same number of valence electrons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n-US" altLang="en-US"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380400A-63CC-12D6-6F1D-E5DC485DA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</a:t>
            </a:r>
          </a:p>
        </p:txBody>
      </p:sp>
      <p:graphicFrame>
        <p:nvGraphicFramePr>
          <p:cNvPr id="25644" name="Group 44">
            <a:extLst>
              <a:ext uri="{FF2B5EF4-FFF2-40B4-BE49-F238E27FC236}">
                <a16:creationId xmlns:a16="http://schemas.microsoft.com/office/drawing/2014/main" id="{0A7830DC-AF76-CA26-4217-C720842D2C69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447800"/>
          <a:ext cx="7924800" cy="5114926"/>
        </p:xfrm>
        <a:graphic>
          <a:graphicData uri="http://schemas.openxmlformats.org/drawingml/2006/table">
            <a:tbl>
              <a:tblPr/>
              <a:tblGrid>
                <a:gridCol w="208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Type of subatomic particle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Size in amu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Charge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Location in an atom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Proton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nucleus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Neutron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nucleus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Electron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1/2000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Electron clouds surrounding nucleus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A6C0E8A-09CD-587C-7043-8F988B3DA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21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F5CCF27-8F1F-4AF6-E742-256B22054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altLang="en-US"/>
              <a:t>Which of the following terms indicate a chemical property and which indicate a physical property?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/>
              <a:t>Flatten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/>
              <a:t>Conduct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/>
              <a:t>Corrode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/>
              <a:t>Drawn into a wire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/>
              <a:t>React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678F05E-5A4D-55B3-CBA4-C70814F01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21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22D66AD-637C-9D4D-280D-3D9E486B0B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en-US" sz="6000"/>
              <a:t>Chemical </a:t>
            </a:r>
          </a:p>
          <a:p>
            <a:pPr marL="914400" lvl="1" indent="-457200" eaLnBrk="1" hangingPunct="1">
              <a:defRPr/>
            </a:pPr>
            <a:r>
              <a:rPr lang="en-US" altLang="en-US" sz="6000"/>
              <a:t>Corrode</a:t>
            </a:r>
          </a:p>
          <a:p>
            <a:pPr marL="914400" lvl="1" indent="-457200" eaLnBrk="1" hangingPunct="1">
              <a:defRPr/>
            </a:pPr>
            <a:r>
              <a:rPr lang="en-US" altLang="en-US" sz="6000"/>
              <a:t>react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521FFAE4-4E05-D48C-1ED7-58692151D3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6000"/>
              <a:t>Physical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6000"/>
              <a:t>Flatten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6000"/>
              <a:t>Drawn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6000"/>
              <a:t>Conduct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600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6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3F3ADED-6B50-1CDF-B7FC-3F61BA807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24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E7CAA73-0BE5-8981-D45A-3830FC158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6600"/>
              <a:t>How many electrons are contained in an Cu</a:t>
            </a:r>
            <a:r>
              <a:rPr lang="en-US" altLang="en-US" sz="6600" baseline="30000"/>
              <a:t>2+ </a:t>
            </a:r>
            <a:r>
              <a:rPr lang="en-US" altLang="en-US" sz="6600"/>
              <a:t>ion?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B4B84D0-D24E-C6B1-291F-FD7224B22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24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4D103EB-AAC5-7322-BCD8-74CFA1DE9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27 electrons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84D003D7-4F69-505F-C6CF-23B59311D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26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297918E-C2E8-4B99-D8BB-0A58F4599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/>
              <a:t>If an element is shiny and a good conductor, what type of element is it?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FF55CC1-0FE0-B8C1-587D-537132A99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26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2E5BC3F-ED5F-7910-E891-885A1959B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Metal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26B213D-DD0B-39B4-F3BF-80D63EBE2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28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AF95927-A671-368B-E8B6-DA5FE2583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5400"/>
              <a:t>Which of the following is a molecular formula?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5400"/>
              <a:t>CH</a:t>
            </a:r>
            <a:r>
              <a:rPr lang="en-US" altLang="en-US" sz="5400" baseline="-25000"/>
              <a:t>4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5400"/>
              <a:t>C</a:t>
            </a:r>
            <a:r>
              <a:rPr lang="en-US" altLang="en-US" sz="5400" baseline="-25000"/>
              <a:t>3</a:t>
            </a:r>
            <a:r>
              <a:rPr lang="en-US" altLang="en-US" sz="5400"/>
              <a:t>H</a:t>
            </a:r>
            <a:r>
              <a:rPr lang="en-US" altLang="en-US" sz="5400" baseline="-25000"/>
              <a:t>6</a:t>
            </a:r>
            <a:endParaRPr lang="en-US" altLang="en-US" sz="5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B147D1B-FC74-CB0E-8A26-39DF6E252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28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8FB7DB5-31A3-F514-B757-F1A477D8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9600" baseline="-2500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C</a:t>
            </a:r>
            <a:r>
              <a:rPr lang="en-US" altLang="en-US" sz="9600" baseline="-25000"/>
              <a:t>3</a:t>
            </a:r>
            <a:r>
              <a:rPr lang="en-US" altLang="en-US" sz="9600"/>
              <a:t>H</a:t>
            </a:r>
            <a:r>
              <a:rPr lang="en-US" altLang="en-US" sz="9600" baseline="-25000"/>
              <a:t>6</a:t>
            </a:r>
            <a:endParaRPr lang="en-US" altLang="en-US" sz="9600"/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FDC91261-D06F-E1BC-16DA-5E4754584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29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5CBC738-4D1B-FF03-654A-0E550A9C1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6600"/>
              <a:t>In what ratio, will a calcium ion combine with a phosphide ion?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462BA63-833E-16AB-632A-B357C7EF1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29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3C542E2F-0835-536F-8A11-12A1B21E8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Ca</a:t>
            </a:r>
            <a:r>
              <a:rPr lang="en-US" altLang="en-US" sz="9600" baseline="-25000"/>
              <a:t>3</a:t>
            </a:r>
            <a:r>
              <a:rPr lang="en-US" altLang="en-US" sz="9600"/>
              <a:t>P</a:t>
            </a:r>
            <a:r>
              <a:rPr lang="en-US" altLang="en-US" sz="9600" baseline="-25000"/>
              <a:t>2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3:2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E0DB0D9-58E8-15F5-BE3E-8D66953E4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5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DCDB437-1027-FEFB-A34E-1C6D60AC4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Why is the formation of a solution a physical change while the ability to react with a chemical considered a chemical change?</a:t>
            </a:r>
          </a:p>
        </p:txBody>
      </p:sp>
      <p:sp>
        <p:nvSpPr>
          <p:cNvPr id="11268" name="AutoShape 4">
            <a:hlinkClick r:id="rId2" action="ppaction://hlinksldjump"/>
            <a:extLst>
              <a:ext uri="{FF2B5EF4-FFF2-40B4-BE49-F238E27FC236}">
                <a16:creationId xmlns:a16="http://schemas.microsoft.com/office/drawing/2014/main" id="{DCD66D04-A3C3-BDB3-C7A2-F874B18CA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867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06483E8-7268-1E26-709D-A3289966D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31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7A57CFF-C4BD-C4D2-AC5C-4BC116F88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5400"/>
              <a:t>Describe the difference between a particle diagram of a solid, liquid, and gas.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9DEBE19-37AF-C65B-7AC0-E25710624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31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EEBD264-711E-6F09-3C6A-A2F177E7A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Solid particles are packed tightly</a:t>
            </a:r>
          </a:p>
          <a:p>
            <a:pPr eaLnBrk="1" hangingPunct="1">
              <a:defRPr/>
            </a:pPr>
            <a:r>
              <a:rPr lang="en-US" altLang="en-US" sz="4800"/>
              <a:t>Liquids are close but have some space for movement</a:t>
            </a:r>
          </a:p>
          <a:p>
            <a:pPr eaLnBrk="1" hangingPunct="1">
              <a:defRPr/>
            </a:pPr>
            <a:r>
              <a:rPr lang="en-US" altLang="en-US" sz="4800"/>
              <a:t>Gases are far apart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CDC4-87DC-7724-F699-262EE5858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Question 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661AF-5C0A-97B1-6241-DBC710DD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What is the gram formula mass of Li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SO</a:t>
            </a:r>
            <a:r>
              <a:rPr lang="en-US" baseline="-25000" dirty="0">
                <a:effectLst/>
              </a:rPr>
              <a:t>4</a:t>
            </a:r>
            <a:r>
              <a:rPr lang="en-US" dirty="0">
                <a:effectLst/>
              </a:rPr>
              <a:t>? </a:t>
            </a:r>
            <a:endParaRPr lang="en-CA" sz="2800" dirty="0">
              <a:effectLst/>
            </a:endParaRPr>
          </a:p>
          <a:p>
            <a:pPr lvl="1">
              <a:defRPr/>
            </a:pPr>
            <a:r>
              <a:rPr lang="en-US" dirty="0">
                <a:effectLst/>
              </a:rPr>
              <a:t>54g</a:t>
            </a:r>
            <a:endParaRPr lang="en-CA" sz="2400" dirty="0">
              <a:effectLst/>
            </a:endParaRPr>
          </a:p>
          <a:p>
            <a:pPr lvl="1">
              <a:defRPr/>
            </a:pPr>
            <a:r>
              <a:rPr lang="en-US" dirty="0">
                <a:effectLst/>
              </a:rPr>
              <a:t>55g</a:t>
            </a:r>
            <a:endParaRPr lang="en-CA" sz="2400" dirty="0">
              <a:effectLst/>
            </a:endParaRPr>
          </a:p>
          <a:p>
            <a:pPr lvl="1">
              <a:defRPr/>
            </a:pPr>
            <a:r>
              <a:rPr lang="en-US" dirty="0">
                <a:effectLst/>
              </a:rPr>
              <a:t>110g</a:t>
            </a:r>
            <a:endParaRPr lang="en-CA" sz="2400" dirty="0">
              <a:effectLst/>
            </a:endParaRPr>
          </a:p>
          <a:p>
            <a:pPr lvl="1">
              <a:defRPr/>
            </a:pPr>
            <a:r>
              <a:rPr lang="en-US" dirty="0">
                <a:effectLst/>
              </a:rPr>
              <a:t>206g</a:t>
            </a:r>
            <a:endParaRPr lang="en-CA" sz="2400" dirty="0">
              <a:effectLst/>
            </a:endParaRP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A28C109-CAE1-A545-2B98-C88CE5AFB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36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8DE345DF-6356-E3C2-2689-6A6FD8A33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What is the gram formula mass of Li</a:t>
            </a:r>
            <a:r>
              <a:rPr lang="en-US" altLang="en-US" baseline="-25000">
                <a:effectLst/>
              </a:rPr>
              <a:t>2</a:t>
            </a:r>
            <a:r>
              <a:rPr lang="en-US" altLang="en-US">
                <a:effectLst/>
              </a:rPr>
              <a:t>SO</a:t>
            </a:r>
            <a:r>
              <a:rPr lang="en-US" altLang="en-US" baseline="-25000">
                <a:effectLst/>
              </a:rPr>
              <a:t>4</a:t>
            </a:r>
            <a:r>
              <a:rPr lang="en-US" altLang="en-US">
                <a:effectLst/>
              </a:rPr>
              <a:t>? </a:t>
            </a:r>
            <a:endParaRPr lang="en-CA" altLang="en-US" sz="2800">
              <a:effectLst/>
            </a:endParaRPr>
          </a:p>
          <a:p>
            <a:pPr lvl="1"/>
            <a:r>
              <a:rPr lang="en-US" altLang="en-US">
                <a:effectLst/>
              </a:rPr>
              <a:t>54g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55g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  <a:effectLst/>
              </a:rPr>
              <a:t>110g</a:t>
            </a:r>
            <a:endParaRPr lang="en-CA" altLang="en-US" sz="2400">
              <a:solidFill>
                <a:srgbClr val="FF0000"/>
              </a:solidFill>
              <a:effectLst/>
            </a:endParaRPr>
          </a:p>
          <a:p>
            <a:pPr lvl="1"/>
            <a:r>
              <a:rPr lang="en-US" altLang="en-US">
                <a:effectLst/>
              </a:rPr>
              <a:t>206g</a:t>
            </a:r>
            <a:endParaRPr lang="en-CA" altLang="en-US" sz="2400">
              <a:effectLst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6AF641D-015E-B663-CF47-44E9169AC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37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C06DE72-3B85-07CF-F878-A08A5B43D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altLang="en-US">
                <a:effectLst/>
              </a:rPr>
              <a:t>What is the total mass in grams of 0.75 mole of SO</a:t>
            </a:r>
            <a:r>
              <a:rPr lang="en-US" altLang="en-US" baseline="-25000">
                <a:effectLst/>
              </a:rPr>
              <a:t>2</a:t>
            </a:r>
            <a:r>
              <a:rPr lang="en-US" altLang="en-US">
                <a:effectLst/>
              </a:rPr>
              <a:t>? </a:t>
            </a:r>
            <a:endParaRPr lang="en-CA" altLang="en-US" sz="2800">
              <a:effectLst/>
            </a:endParaRPr>
          </a:p>
          <a:p>
            <a:pPr lvl="1"/>
            <a:r>
              <a:rPr lang="en-US" altLang="en-US">
                <a:effectLst/>
              </a:rPr>
              <a:t>16 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24 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32 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48 g</a:t>
            </a:r>
            <a:endParaRPr lang="en-CA" altLang="en-US" sz="2400">
              <a:effectLst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705764E0-D81A-15D6-6A53-B2370D842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37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1208FF2-1CD1-E3AC-A67F-E96E9D2E9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What is the total mass in grams of 0.75 mole of SO</a:t>
            </a:r>
            <a:r>
              <a:rPr lang="en-US" altLang="en-US" baseline="-25000">
                <a:effectLst/>
              </a:rPr>
              <a:t>2</a:t>
            </a:r>
            <a:r>
              <a:rPr lang="en-US" altLang="en-US">
                <a:effectLst/>
              </a:rPr>
              <a:t>? </a:t>
            </a:r>
            <a:endParaRPr lang="en-CA" altLang="en-US" sz="2800">
              <a:effectLst/>
            </a:endParaRPr>
          </a:p>
          <a:p>
            <a:pPr lvl="1"/>
            <a:r>
              <a:rPr lang="en-US" altLang="en-US">
                <a:effectLst/>
              </a:rPr>
              <a:t>16 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24 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effectLst/>
              </a:rPr>
              <a:t>32 g</a:t>
            </a:r>
            <a:endParaRPr lang="en-CA" altLang="en-US" sz="2400">
              <a:effectLst/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  <a:effectLst/>
              </a:rPr>
              <a:t>48 g</a:t>
            </a:r>
            <a:endParaRPr lang="en-CA" altLang="en-US" sz="240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44058DD3-244B-5A03-A8C9-894846827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38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AA85DA4-9537-59B6-A6DD-147E6BD7A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7200"/>
              <a:t>Calculate the number moles in 48 grams of CO.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C734D73E-6130-CD50-7541-51230C6E3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38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026133F-FF70-8CD9-CB82-EC90F8853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9600"/>
              <a:t>1.7 moles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5E8F4B6-7E3B-54B5-D4AA-E3490A0FB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5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A87CA9A-37E7-9697-DE65-E328C8A95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“reacting” indicates a change in the physical properties of an element resulting in a new compound.</a:t>
            </a:r>
          </a:p>
          <a:p>
            <a:pPr eaLnBrk="1" hangingPunct="1">
              <a:defRPr/>
            </a:pPr>
            <a:r>
              <a:rPr lang="en-US" altLang="en-US"/>
              <a:t>Formation of a solution is a physical property because a new compound has not been formed. Evaporation of the water would leave the original compound behind. (ex. salt dissolving in water)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EEE5E5-1BD7-65BB-E0B7-9E3B6D32B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6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60E5D8E-31BA-B27C-E51C-357E0BE1A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/>
              <a:t>List Properties of a metal and a nonmetal.</a:t>
            </a:r>
          </a:p>
        </p:txBody>
      </p:sp>
      <p:sp>
        <p:nvSpPr>
          <p:cNvPr id="13316" name="AutoShape 4">
            <a:hlinkClick r:id="rId2" action="ppaction://hlinksldjump"/>
            <a:extLst>
              <a:ext uri="{FF2B5EF4-FFF2-40B4-BE49-F238E27FC236}">
                <a16:creationId xmlns:a16="http://schemas.microsoft.com/office/drawing/2014/main" id="{4802D4F5-EB1C-ADA8-B6B1-D4A06C9E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334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131EF7E-A3D8-184D-2B1C-5C204BDF2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6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1158EC1-7D58-85C7-70BB-BFCC5895EA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/>
              <a:t>Metals</a:t>
            </a:r>
          </a:p>
          <a:p>
            <a:pPr lvl="1" eaLnBrk="1" hangingPunct="1">
              <a:defRPr/>
            </a:pPr>
            <a:r>
              <a:rPr lang="en-US" altLang="en-US" sz="2400"/>
              <a:t>Form cations</a:t>
            </a:r>
          </a:p>
          <a:p>
            <a:pPr lvl="1" eaLnBrk="1" hangingPunct="1">
              <a:defRPr/>
            </a:pPr>
            <a:r>
              <a:rPr lang="en-US" altLang="en-US" sz="2400"/>
              <a:t>Shiny</a:t>
            </a:r>
          </a:p>
          <a:p>
            <a:pPr lvl="1" eaLnBrk="1" hangingPunct="1">
              <a:defRPr/>
            </a:pPr>
            <a:r>
              <a:rPr lang="en-US" altLang="en-US" sz="2400"/>
              <a:t>Malleable</a:t>
            </a:r>
          </a:p>
          <a:p>
            <a:pPr lvl="1" eaLnBrk="1" hangingPunct="1">
              <a:defRPr/>
            </a:pPr>
            <a:r>
              <a:rPr lang="en-US" altLang="en-US" sz="2400"/>
              <a:t>Ductile</a:t>
            </a:r>
          </a:p>
          <a:p>
            <a:pPr lvl="1" eaLnBrk="1" hangingPunct="1">
              <a:defRPr/>
            </a:pPr>
            <a:r>
              <a:rPr lang="en-US" altLang="en-US" sz="2400"/>
              <a:t>Good conductors</a:t>
            </a:r>
          </a:p>
          <a:p>
            <a:pPr lvl="1" eaLnBrk="1" hangingPunct="1">
              <a:defRPr/>
            </a:pPr>
            <a:r>
              <a:rPr lang="en-US" altLang="en-US" sz="2400"/>
              <a:t>Low electronegativites and IE</a:t>
            </a:r>
          </a:p>
          <a:p>
            <a:pPr lvl="1" eaLnBrk="1" hangingPunct="1">
              <a:defRPr/>
            </a:pPr>
            <a:r>
              <a:rPr lang="en-US" altLang="en-US" sz="2400"/>
              <a:t>Solids except Hg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B9D87DE6-7474-E9F5-010C-B97F9CF723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Nonmetals</a:t>
            </a:r>
          </a:p>
          <a:p>
            <a:pPr lvl="1" eaLnBrk="1" hangingPunct="1">
              <a:defRPr/>
            </a:pPr>
            <a:r>
              <a:rPr lang="en-US" altLang="en-US"/>
              <a:t>Brittle</a:t>
            </a:r>
          </a:p>
          <a:p>
            <a:pPr lvl="1" eaLnBrk="1" hangingPunct="1">
              <a:defRPr/>
            </a:pPr>
            <a:r>
              <a:rPr lang="en-US" altLang="en-US"/>
              <a:t>Dull</a:t>
            </a:r>
          </a:p>
          <a:p>
            <a:pPr lvl="1" eaLnBrk="1" hangingPunct="1">
              <a:defRPr/>
            </a:pPr>
            <a:r>
              <a:rPr lang="en-US" altLang="en-US"/>
              <a:t>Poor conductors</a:t>
            </a:r>
          </a:p>
          <a:p>
            <a:pPr lvl="1" eaLnBrk="1" hangingPunct="1">
              <a:defRPr/>
            </a:pPr>
            <a:r>
              <a:rPr lang="en-US" altLang="en-US"/>
              <a:t>High electronegativities and 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ED5CB0B-AC0C-99DA-4E9D-D15AA5F8C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7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BDFB4F6-3E59-55B4-493B-F884B4B21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/>
              </a:rPr>
              <a:t>A solid substance was tested in the laboratory. The test results are listed below.</a:t>
            </a:r>
          </a:p>
          <a:p>
            <a:pPr eaLnBrk="1" hangingPunct="1"/>
            <a:r>
              <a:rPr lang="en-US" altLang="en-US">
                <a:effectLst/>
              </a:rPr>
              <a:t>• dissolves in water • is an electrolyte • melts at a high temperature</a:t>
            </a:r>
          </a:p>
          <a:p>
            <a:pPr eaLnBrk="1" hangingPunct="1"/>
            <a:r>
              <a:rPr lang="en-US" altLang="en-US">
                <a:effectLst/>
              </a:rPr>
              <a:t>A)Na B) NaCl  C) Cl D) NH</a:t>
            </a:r>
            <a:r>
              <a:rPr lang="en-US" altLang="en-US" baseline="-25000">
                <a:effectLst/>
              </a:rPr>
              <a:t>3</a:t>
            </a:r>
            <a:endParaRPr lang="en-US" altLang="en-US">
              <a:effectLst/>
            </a:endParaRPr>
          </a:p>
        </p:txBody>
      </p:sp>
      <p:sp>
        <p:nvSpPr>
          <p:cNvPr id="15364" name="AutoShape 4">
            <a:hlinkClick r:id="rId2" action="ppaction://hlinksldjump"/>
            <a:extLst>
              <a:ext uri="{FF2B5EF4-FFF2-40B4-BE49-F238E27FC236}">
                <a16:creationId xmlns:a16="http://schemas.microsoft.com/office/drawing/2014/main" id="{884B6C9E-F7B6-5296-DDD5-0CF83C797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562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486CC91-229D-152B-91C4-84BD25342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Answer 7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11302CB-E26C-E349-D17B-1177400E5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/>
              </a:rPr>
              <a:t>A)Na </a:t>
            </a:r>
            <a:r>
              <a:rPr lang="en-US" b="1" dirty="0">
                <a:solidFill>
                  <a:srgbClr val="FF0000"/>
                </a:solidFill>
                <a:effectLst/>
              </a:rPr>
              <a:t>B)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NaCl</a:t>
            </a:r>
            <a:r>
              <a:rPr lang="en-US" b="1" dirty="0">
                <a:solidFill>
                  <a:srgbClr val="FF0000"/>
                </a:solidFill>
                <a:effectLst/>
              </a:rPr>
              <a:t>  </a:t>
            </a:r>
            <a:r>
              <a:rPr lang="en-US" dirty="0">
                <a:effectLst/>
              </a:rPr>
              <a:t>C) Cl D) NH</a:t>
            </a:r>
            <a:r>
              <a:rPr lang="en-US" baseline="-25000" dirty="0">
                <a:effectLst/>
              </a:rPr>
              <a:t>3</a:t>
            </a:r>
            <a:endParaRPr lang="en-US" dirty="0">
              <a:effectLst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787</TotalTime>
  <Words>803</Words>
  <Application>Microsoft Macintosh PowerPoint</Application>
  <PresentationFormat>On-screen Show (4:3)</PresentationFormat>
  <Paragraphs>190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Tahoma</vt:lpstr>
      <vt:lpstr>Arial</vt:lpstr>
      <vt:lpstr>Wingdings</vt:lpstr>
      <vt:lpstr>Calibri</vt:lpstr>
      <vt:lpstr>Textured</vt:lpstr>
      <vt:lpstr>Chemistry Midterm Review</vt:lpstr>
      <vt:lpstr>Question 2</vt:lpstr>
      <vt:lpstr>Answer 2</vt:lpstr>
      <vt:lpstr>Question 5</vt:lpstr>
      <vt:lpstr>Answer 5</vt:lpstr>
      <vt:lpstr>Question 6</vt:lpstr>
      <vt:lpstr>Answer 6</vt:lpstr>
      <vt:lpstr>Question 7</vt:lpstr>
      <vt:lpstr>Answer 7</vt:lpstr>
      <vt:lpstr>Question 8</vt:lpstr>
      <vt:lpstr>Answer 8</vt:lpstr>
      <vt:lpstr>Question 9</vt:lpstr>
      <vt:lpstr>Answer 9</vt:lpstr>
      <vt:lpstr>Question 12</vt:lpstr>
      <vt:lpstr>Answer 12</vt:lpstr>
      <vt:lpstr>Question 14</vt:lpstr>
      <vt:lpstr>Answer 14</vt:lpstr>
      <vt:lpstr>Question 15</vt:lpstr>
      <vt:lpstr>Answer 15</vt:lpstr>
      <vt:lpstr>Question 16</vt:lpstr>
      <vt:lpstr>Answer 16</vt:lpstr>
      <vt:lpstr>Question 17 </vt:lpstr>
      <vt:lpstr>Answer 17</vt:lpstr>
      <vt:lpstr>Question 18</vt:lpstr>
      <vt:lpstr>Answer 18</vt:lpstr>
      <vt:lpstr>Question 19</vt:lpstr>
      <vt:lpstr>Answer 19</vt:lpstr>
      <vt:lpstr>Question 20</vt:lpstr>
      <vt:lpstr>Answer 20</vt:lpstr>
      <vt:lpstr>Question 21</vt:lpstr>
      <vt:lpstr>Answer 21</vt:lpstr>
      <vt:lpstr>Question 24</vt:lpstr>
      <vt:lpstr>Answer 24</vt:lpstr>
      <vt:lpstr>Question 26</vt:lpstr>
      <vt:lpstr>Answer 26</vt:lpstr>
      <vt:lpstr>Question 28</vt:lpstr>
      <vt:lpstr>Answer 28</vt:lpstr>
      <vt:lpstr>Question 29</vt:lpstr>
      <vt:lpstr>Answer 29</vt:lpstr>
      <vt:lpstr>Question 31</vt:lpstr>
      <vt:lpstr>Answer 31</vt:lpstr>
      <vt:lpstr>Question 36</vt:lpstr>
      <vt:lpstr>Answer 36</vt:lpstr>
      <vt:lpstr>Question 37</vt:lpstr>
      <vt:lpstr>Answer 37</vt:lpstr>
      <vt:lpstr>Question 38</vt:lpstr>
      <vt:lpstr>Answer 38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Midterm Review</dc:title>
  <dc:creator>Amy M Graves-DeMArio</dc:creator>
  <cp:lastModifiedBy>Marie-Eve Owen</cp:lastModifiedBy>
  <cp:revision>13</cp:revision>
  <dcterms:created xsi:type="dcterms:W3CDTF">2007-01-15T18:16:24Z</dcterms:created>
  <dcterms:modified xsi:type="dcterms:W3CDTF">2023-10-23T22:44:07Z</dcterms:modified>
</cp:coreProperties>
</file>