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317" r:id="rId3"/>
    <p:sldId id="257" r:id="rId4"/>
    <p:sldId id="258" r:id="rId5"/>
    <p:sldId id="293" r:id="rId6"/>
    <p:sldId id="294" r:id="rId7"/>
    <p:sldId id="297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00" r:id="rId16"/>
    <p:sldId id="316" r:id="rId17"/>
  </p:sldIdLst>
  <p:sldSz cx="9144000" cy="6858000" type="screen4x3"/>
  <p:notesSz cx="6950075" cy="92360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59"/>
  </p:normalViewPr>
  <p:slideViewPr>
    <p:cSldViewPr>
      <p:cViewPr varScale="1">
        <p:scale>
          <a:sx n="87" d="100"/>
          <a:sy n="87" d="100"/>
        </p:scale>
        <p:origin x="180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4EA195-EA34-9FB1-5A03-D6E5EA9DC3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C3699-B088-52CF-AA38-C6990C5D62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03AB16-6704-F34B-B3B5-28D7F9463627}" type="datetimeFigureOut">
              <a:rPr lang="en-US"/>
              <a:pPr>
                <a:defRPr/>
              </a:pPr>
              <a:t>1/22/24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EABE8-2DFA-CB73-7CCC-C310CBAE82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B3E2A5-C163-4FF2-179D-C2D99F76CB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0532EF-AE84-EE47-AEE4-1C120F681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D2E9B4-B69A-3E00-1F49-927F592FADE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24672-62DA-9022-BFC0-6A7DE0C3A1D0}"/>
              </a:ext>
            </a:extLst>
          </p:cNvPr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F79CF2-DC0E-45AB-0D2D-520AC06D86F0}"/>
              </a:ext>
            </a:extLst>
          </p:cNvPr>
          <p:cNvSpPr/>
          <p:nvPr/>
        </p:nvSpPr>
        <p:spPr>
          <a:xfrm>
            <a:off x="1087438" y="1385888"/>
            <a:ext cx="6969125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D81C6F-9C23-0E46-A5E9-39DA504444C0}"/>
              </a:ext>
            </a:extLst>
          </p:cNvPr>
          <p:cNvSpPr/>
          <p:nvPr/>
        </p:nvSpPr>
        <p:spPr>
          <a:xfrm>
            <a:off x="3794125" y="1268413"/>
            <a:ext cx="1555750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F883B4D8-0CFB-475D-61D0-9DB67445382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268413"/>
            <a:ext cx="1371600" cy="547687"/>
            <a:chOff x="5318306" y="1386268"/>
            <a:chExt cx="1567331" cy="64529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54EAA45-FD9D-A87B-99A7-BA1D8AE0875B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34FD8C6-B6DA-0568-70C5-2A321918891E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203DBB6-F57B-7CF1-562F-5F5D7678434A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19">
            <a:extLst>
              <a:ext uri="{FF2B5EF4-FFF2-40B4-BE49-F238E27FC236}">
                <a16:creationId xmlns:a16="http://schemas.microsoft.com/office/drawing/2014/main" id="{DE24252C-7BF0-3AD8-E606-FDE82351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32238" y="1327150"/>
            <a:ext cx="1279525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30A5AB-3589-CC43-9C31-FE6A51C3FE9C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13" name="Footer Placeholder 20">
            <a:extLst>
              <a:ext uri="{FF2B5EF4-FFF2-40B4-BE49-F238E27FC236}">
                <a16:creationId xmlns:a16="http://schemas.microsoft.com/office/drawing/2014/main" id="{6A3632ED-B261-EEBC-9CE7-BE7A1434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5211763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1">
            <a:extLst>
              <a:ext uri="{FF2B5EF4-FFF2-40B4-BE49-F238E27FC236}">
                <a16:creationId xmlns:a16="http://schemas.microsoft.com/office/drawing/2014/main" id="{E3522267-007B-BEF7-9FF2-C2AB4374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4775" y="5211763"/>
            <a:ext cx="1584325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7B19101-9EF8-6145-877D-D68B9F585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99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9AFD3-5094-7385-EAEC-C5C9EC6E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F1958-4D74-0741-8A8B-A30E3CF64535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DFD5-3B52-9A11-FB28-96608FAD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9F997-3250-D903-1C65-7F5013C60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D38C0-F1C5-2A4D-ABD2-6FF8CDB40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6AD1B-C21F-FABF-4C61-8C7B34D9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ACF0-28B6-B448-A7D1-1575E4C125C9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96B27-B1EA-9098-C68D-FF5091DB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9626A-F196-2EFA-713C-81A0AE8B9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FD36-73E9-E343-A493-26DA74167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85C8F-0151-8BB7-12F3-1A6CBD40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FD961-507B-9A43-AD53-2317A588B34A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624E2-956E-3080-1502-E4699CCD2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6B592-FA00-71F4-AB8A-E3994944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87AE9-D679-D844-8E1C-1051E8366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E2DBCA"/>
            </a:gs>
            <a:gs pos="77000">
              <a:srgbClr val="CAC3B1"/>
            </a:gs>
            <a:gs pos="100000">
              <a:srgbClr val="C1BBA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D834C3-F7F0-4ACB-A075-241E7BC7FE7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829722-FA48-CC96-F8FB-147224F60F65}"/>
              </a:ext>
            </a:extLst>
          </p:cNvPr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7D859-0694-9F71-D0F7-98F7519E3DC8}"/>
              </a:ext>
            </a:extLst>
          </p:cNvPr>
          <p:cNvSpPr/>
          <p:nvPr/>
        </p:nvSpPr>
        <p:spPr>
          <a:xfrm>
            <a:off x="1087438" y="1385888"/>
            <a:ext cx="6969125" cy="408622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484C9-0E96-1727-E738-9D14BE521B59}"/>
              </a:ext>
            </a:extLst>
          </p:cNvPr>
          <p:cNvSpPr/>
          <p:nvPr/>
        </p:nvSpPr>
        <p:spPr>
          <a:xfrm>
            <a:off x="3794125" y="1268413"/>
            <a:ext cx="1555750" cy="6397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57197131-EBF7-BB31-52E0-E8FE5CD9A2E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268413"/>
            <a:ext cx="1371600" cy="547687"/>
            <a:chOff x="5318306" y="1386268"/>
            <a:chExt cx="1567331" cy="645295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2A48E35-2DBB-9010-F586-7AA3E7FAC9BD}"/>
                </a:ext>
              </a:extLst>
            </p:cNvPr>
            <p:cNvCxnSpPr/>
            <p:nvPr/>
          </p:nvCxnSpPr>
          <p:spPr>
            <a:xfrm>
              <a:off x="5318306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32EBF16-6B61-B2DA-2181-39B97C85827B}"/>
                </a:ext>
              </a:extLst>
            </p:cNvPr>
            <p:cNvCxnSpPr/>
            <p:nvPr/>
          </p:nvCxnSpPr>
          <p:spPr>
            <a:xfrm>
              <a:off x="6885637" y="1386268"/>
              <a:ext cx="0" cy="639684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E35765-F5CE-5D33-5AC7-B201CDDF023B}"/>
                </a:ext>
              </a:extLst>
            </p:cNvPr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6A54C09-0EB4-8242-2631-4AAA2BA459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32238" y="1325563"/>
            <a:ext cx="1279525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3C9E15B-C155-1241-84E3-60F5A97AF73F}" type="datetimeFigureOut">
              <a:rPr/>
              <a:pPr>
                <a:defRPr/>
              </a:pPr>
              <a:t>1/22/24</a:t>
            </a:fld>
            <a:endParaRPr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AEA1276-538E-22FC-876C-7ABD88CB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4900" y="5211763"/>
            <a:ext cx="4430713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477AC55-9BD2-8A0C-C155-4425E4A7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3188" y="5211763"/>
            <a:ext cx="15843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A5D93-E379-DB4C-8619-A8D794302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4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AF026D-3166-A96E-61E4-21C0C5E2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BCD1-F6C2-D743-A7B1-1C4BCD22293B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13C1FD-1C94-93D6-F2A2-626F0C34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DB17B9-6FD5-7A05-5FEC-B327553B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16AB-7175-BE49-8125-FC7A7679B6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7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729F568-D031-0CD2-29EB-FB4524FB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32132-F176-3F4E-8FE8-C2958347AA2C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15CA36-9594-988C-47F7-29677ED6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C65F5B-F38B-D799-ABF8-BD821E0B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C3170-09D4-0E47-AB5C-4A53F723B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9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B7D253C-5C27-3EEF-D447-2F581435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AB61-608C-EB4E-AF9C-CDD6480D315B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B0F10AB-0E4F-C073-9939-47E93806E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4176FF-6E8D-FCE2-C89D-2B1ED629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731B-BDB6-C747-B84B-F08D9FDD02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2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A1985C1-9E94-2077-9C59-9B55BE1F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8431-663E-4C46-B436-23A21DAC2E25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2BA6FF1-5838-F181-11A7-BBAE409F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C8723-6E2A-13FD-C365-29CADAAB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5D101-A828-964E-B502-0EA60EAB83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9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7A0654-147A-B5F5-E8D9-00C568C29DC3}"/>
              </a:ext>
            </a:extLst>
          </p:cNvPr>
          <p:cNvSpPr/>
          <p:nvPr/>
        </p:nvSpPr>
        <p:spPr>
          <a:xfrm>
            <a:off x="184150" y="173038"/>
            <a:ext cx="6399213" cy="65119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C961C7-2F7D-CE61-748C-DC0BA0BA1E74}"/>
              </a:ext>
            </a:extLst>
          </p:cNvPr>
          <p:cNvSpPr/>
          <p:nvPr/>
        </p:nvSpPr>
        <p:spPr>
          <a:xfrm>
            <a:off x="6765925" y="173038"/>
            <a:ext cx="2193925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9019CE-1CC4-25EA-D289-03D339684749}"/>
              </a:ext>
            </a:extLst>
          </p:cNvPr>
          <p:cNvSpPr/>
          <p:nvPr/>
        </p:nvSpPr>
        <p:spPr>
          <a:xfrm>
            <a:off x="6867525" y="274638"/>
            <a:ext cx="1989138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199FD71-A340-8EDA-D7D2-A69CB0D3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D4E6E-3C2B-7B47-A243-8723AD7D08D2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F30ED0-7BF8-1246-9ECA-50E9E068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5FD38B6B-77A0-B950-AFE5-6401D3BF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4625" y="6310313"/>
            <a:ext cx="1098550" cy="27463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F73C96-E6C7-0942-90AD-83E1DD341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4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742C98-B251-0201-FD5D-FC7659FCD816}"/>
              </a:ext>
            </a:extLst>
          </p:cNvPr>
          <p:cNvSpPr/>
          <p:nvPr/>
        </p:nvSpPr>
        <p:spPr>
          <a:xfrm>
            <a:off x="6765925" y="173038"/>
            <a:ext cx="2193925" cy="6511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9A0415-2A35-49B5-A5C0-ECC2ABAC373A}"/>
              </a:ext>
            </a:extLst>
          </p:cNvPr>
          <p:cNvSpPr/>
          <p:nvPr/>
        </p:nvSpPr>
        <p:spPr>
          <a:xfrm>
            <a:off x="6867525" y="274638"/>
            <a:ext cx="1989138" cy="6308725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BD58646-B216-E5F6-DCBA-2F9689093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101D1F4B-A0C7-7C4F-A822-386973B8EDE8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338F4C0-1530-A91A-C0AA-766AD6B2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294298B-BC44-3F38-93DD-DC107806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7800" y="6308725"/>
            <a:ext cx="1096963" cy="27463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C9AE2F2-DC01-004C-8CAB-DD34F40AD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7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02BFE87-0725-ED6E-AF63-AD584A59BBB3}"/>
              </a:ext>
            </a:extLst>
          </p:cNvPr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BA1016DB-AD82-8E67-4B79-7B659DB6B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642938"/>
            <a:ext cx="7680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F8182114-3103-DC1E-FD13-A4D03A334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2103438"/>
            <a:ext cx="7680325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E7EE1-6E6B-D803-1B3D-F984C1259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4950" y="6308725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9A3E9A-E8BA-1449-AA05-F34185106739}" type="datetimeFigureOut">
              <a:rPr lang="en-US"/>
              <a:pPr>
                <a:defRPr/>
              </a:pPr>
              <a:t>1/22/24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1FE4D-38D9-C973-16B7-0AADA1EEE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97150" y="6308725"/>
            <a:ext cx="3949700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A7BB4-DDE1-9C32-BC6B-B44C81089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23200" y="6308725"/>
            <a:ext cx="1096963" cy="2746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A266B8-33AF-8544-A2C2-C2BE343E9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Box 28">
            <a:extLst>
              <a:ext uri="{FF2B5EF4-FFF2-40B4-BE49-F238E27FC236}">
                <a16:creationId xmlns:a16="http://schemas.microsoft.com/office/drawing/2014/main" id="{3C3693D8-1EA7-99DB-C71C-B2F0293C01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en-US">
                <a:hlinkClick r:id="rId13"/>
              </a:rPr>
              <a:t>Free Powerpoint Templates</a:t>
            </a:r>
            <a:endParaRPr lang="fr-FR" altLang="en-US"/>
          </a:p>
        </p:txBody>
      </p:sp>
      <p:pic>
        <p:nvPicPr>
          <p:cNvPr id="1035" name="Picture 27" descr="nb v rufghjfg">
            <a:extLst>
              <a:ext uri="{FF2B5EF4-FFF2-40B4-BE49-F238E27FC236}">
                <a16:creationId xmlns:a16="http://schemas.microsoft.com/office/drawing/2014/main" id="{AD389264-FB0C-8CE1-01E5-FEEBFDDEB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>
            <a:extLst>
              <a:ext uri="{FF2B5EF4-FFF2-40B4-BE49-F238E27FC236}">
                <a16:creationId xmlns:a16="http://schemas.microsoft.com/office/drawing/2014/main" id="{C9C7A339-8B08-FF50-04D4-E1B018590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en-US" b="1">
                <a:solidFill>
                  <a:schemeClr val="bg1"/>
                </a:solidFill>
              </a:rPr>
              <a:t>Page </a:t>
            </a:r>
            <a:fld id="{A656A3BA-43C3-2E44-87AC-81A313909FB7}" type="slidenum">
              <a:rPr lang="fr-FR" altLang="en-US" b="1" smtClean="0">
                <a:solidFill>
                  <a:schemeClr val="bg1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fr-FR" altLang="en-US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12" r:id="rId8"/>
    <p:sldLayoutId id="2147483713" r:id="rId9"/>
    <p:sldLayoutId id="2147483708" r:id="rId10"/>
    <p:sldLayoutId id="214748370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000" kern="1200" dirty="0">
          <a:solidFill>
            <a:srgbClr val="262626"/>
          </a:solidFill>
          <a:latin typeface="+mj-lt"/>
          <a:ea typeface="+mn-ea"/>
          <a:cs typeface="+mn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Century Gothic" panose="020B0502020202020204" pitchFamily="34" charset="0"/>
        </a:defRPr>
      </a:lvl9pPr>
    </p:titleStyle>
    <p:bodyStyle>
      <a:lvl1pPr marL="182563" indent="-182563" algn="l" rtl="0" eaLnBrk="0" fontAlgn="base" hangingPunct="0">
        <a:spcBef>
          <a:spcPts val="9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500"/>
        </a:spcBef>
        <a:spcAft>
          <a:spcPct val="0"/>
        </a:spcAft>
        <a:buClr>
          <a:srgbClr val="262626"/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widgets.com/play/t:gEgUEYJpWW2DKUD1BUimf4SLcbLGiDcGrvkFFqINRkAzRFZKTDg=" TargetMode="External"/><Relationship Id="rId2" Type="http://schemas.openxmlformats.org/officeDocument/2006/relationships/hyperlink" Target="https://www.youtube.com/watch?v=s6lOQ5_Vlo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laird.lpsd.ca/eteacher_download/1938/28271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profs.com/quiz-school/story.php?title=middle-school-science-lab-safety-qui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ssrams.ca/uploads/7/9/8/2/79827526/portercreeksecondaryschool-attendance-guidelines-final_.pdf" TargetMode="External"/><Relationship Id="rId2" Type="http://schemas.openxmlformats.org/officeDocument/2006/relationships/hyperlink" Target="http://www.m-eowen.weebly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ssrams.ca/school-policies-and-procedures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EIXRLcC6R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3">
            <a:extLst>
              <a:ext uri="{FF2B5EF4-FFF2-40B4-BE49-F238E27FC236}">
                <a16:creationId xmlns:a16="http://schemas.microsoft.com/office/drawing/2014/main" id="{ED10809F-2157-BBEF-26BC-E262AC268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fr-FR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Free Powerpoint Templates</a:t>
            </a:r>
            <a:endParaRPr lang="fr-F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2" descr="bvcb dfbvcdfg">
            <a:extLst>
              <a:ext uri="{FF2B5EF4-FFF2-40B4-BE49-F238E27FC236}">
                <a16:creationId xmlns:a16="http://schemas.microsoft.com/office/drawing/2014/main" id="{945E6DD2-B8AC-C40C-26C4-B61F7CB25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>
            <a:extLst>
              <a:ext uri="{FF2B5EF4-FFF2-40B4-BE49-F238E27FC236}">
                <a16:creationId xmlns:a16="http://schemas.microsoft.com/office/drawing/2014/main" id="{C17F7C1C-E9B2-0452-A075-CEBB798EB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282575"/>
            <a:ext cx="842486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fr-FR" altLang="en-US" sz="3600" b="1" dirty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Ms. Owen     Room 141</a:t>
            </a:r>
            <a:endParaRPr lang="fr-FR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7B494B61-BCA8-1A00-6FA0-7CB666F2A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29600" cy="1858963"/>
          </a:xfrm>
        </p:spPr>
        <p:txBody>
          <a:bodyPr anchor="t"/>
          <a:lstStyle/>
          <a:p>
            <a:pPr algn="ctr" eaLnBrk="1" hangingPunct="1"/>
            <a:r>
              <a:rPr altLang="en-US" b="1">
                <a:solidFill>
                  <a:srgbClr val="FF0000"/>
                </a:solidFill>
              </a:rPr>
              <a:t>Oxidizing Material</a:t>
            </a:r>
            <a:br>
              <a:rPr altLang="en-US" b="1">
                <a:solidFill>
                  <a:srgbClr val="FF0000"/>
                </a:solidFill>
              </a:rPr>
            </a:br>
            <a:r>
              <a:rPr altLang="en-US" sz="2800" b="1">
                <a:solidFill>
                  <a:srgbClr val="FF0000"/>
                </a:solidFill>
              </a:rPr>
              <a:t>ex: sodium hypochlorite (bleach) or acids</a:t>
            </a:r>
            <a:endParaRPr altLang="en-US" b="1">
              <a:solidFill>
                <a:srgbClr val="FF0000"/>
              </a:solidFill>
            </a:endParaRPr>
          </a:p>
        </p:txBody>
      </p:sp>
      <p:pic>
        <p:nvPicPr>
          <p:cNvPr id="22530" name="Picture 8" descr="oxidizing_materials">
            <a:extLst>
              <a:ext uri="{FF2B5EF4-FFF2-40B4-BE49-F238E27FC236}">
                <a16:creationId xmlns:a16="http://schemas.microsoft.com/office/drawing/2014/main" id="{5F8C7196-3D6C-5E2F-0DD0-0D116A915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565400"/>
            <a:ext cx="3455988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2C2335C9-AF9B-E8C5-0431-CA376FB42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1063" y="981075"/>
            <a:ext cx="8064500" cy="1628775"/>
          </a:xfrm>
        </p:spPr>
        <p:txBody>
          <a:bodyPr anchor="t"/>
          <a:lstStyle/>
          <a:p>
            <a:pPr algn="ctr" eaLnBrk="1" hangingPunct="1"/>
            <a:r>
              <a:rPr altLang="en-US" sz="3600" b="1">
                <a:solidFill>
                  <a:srgbClr val="FF0000"/>
                </a:solidFill>
              </a:rPr>
              <a:t>Immediate &amp; Serious Toxic Effects</a:t>
            </a:r>
            <a:br>
              <a:rPr altLang="en-US" sz="3600" b="1">
                <a:solidFill>
                  <a:srgbClr val="FF0000"/>
                </a:solidFill>
              </a:rPr>
            </a:br>
            <a:r>
              <a:rPr altLang="en-US" sz="2800" b="1">
                <a:solidFill>
                  <a:srgbClr val="FF0000"/>
                </a:solidFill>
              </a:rPr>
              <a:t>ie: chlorine gas or ammonia (refrigerant)</a:t>
            </a:r>
            <a:endParaRPr altLang="en-US" sz="3600" b="1">
              <a:solidFill>
                <a:srgbClr val="FF0000"/>
              </a:solidFill>
            </a:endParaRPr>
          </a:p>
        </p:txBody>
      </p:sp>
      <p:pic>
        <p:nvPicPr>
          <p:cNvPr id="23554" name="Picture 6">
            <a:extLst>
              <a:ext uri="{FF2B5EF4-FFF2-40B4-BE49-F238E27FC236}">
                <a16:creationId xmlns:a16="http://schemas.microsoft.com/office/drawing/2014/main" id="{CCB73CB9-D80A-238C-2D02-9CD25E636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2133600"/>
            <a:ext cx="3384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5">
            <a:extLst>
              <a:ext uri="{FF2B5EF4-FFF2-40B4-BE49-F238E27FC236}">
                <a16:creationId xmlns:a16="http://schemas.microsoft.com/office/drawing/2014/main" id="{BFEED4D6-766F-7805-DBC5-CE4A26B3F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5661025"/>
            <a:ext cx="4572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A material that will quickly cause injury, illness, or death.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41BC53D4-1AF2-E92D-E66F-10BB5F571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9163"/>
            <a:ext cx="7772400" cy="1143000"/>
          </a:xfrm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en-US" b="1">
                <a:solidFill>
                  <a:srgbClr val="FF0000"/>
                </a:solidFill>
              </a:rPr>
              <a:t>Other Toxic Effects</a:t>
            </a:r>
            <a:br>
              <a:rPr altLang="en-US" sz="3800" b="1">
                <a:solidFill>
                  <a:srgbClr val="FF0000"/>
                </a:solidFill>
              </a:rPr>
            </a:br>
            <a:r>
              <a:rPr altLang="en-US" sz="2800" b="1" err="1">
                <a:solidFill>
                  <a:srgbClr val="FF0000"/>
                </a:solidFill>
              </a:rPr>
              <a:t>ie</a:t>
            </a:r>
            <a:r>
              <a:rPr altLang="en-US" sz="2800" b="1">
                <a:solidFill>
                  <a:srgbClr val="FF0000"/>
                </a:solidFill>
              </a:rPr>
              <a:t>: asbestos (causes cancer with long exposure)</a:t>
            </a:r>
            <a:endParaRPr altLang="en-US" sz="3800" b="1">
              <a:solidFill>
                <a:srgbClr val="FF0000"/>
              </a:solidFill>
            </a:endParaRPr>
          </a:p>
        </p:txBody>
      </p:sp>
      <p:pic>
        <p:nvPicPr>
          <p:cNvPr id="24578" name="Picture 5">
            <a:extLst>
              <a:ext uri="{FF2B5EF4-FFF2-40B4-BE49-F238E27FC236}">
                <a16:creationId xmlns:a16="http://schemas.microsoft.com/office/drawing/2014/main" id="{06BE49E9-667F-2847-382F-D2EC51072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133600"/>
            <a:ext cx="3430587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5">
            <a:extLst>
              <a:ext uri="{FF2B5EF4-FFF2-40B4-BE49-F238E27FC236}">
                <a16:creationId xmlns:a16="http://schemas.microsoft.com/office/drawing/2014/main" id="{627FB3A5-EDCC-CDDF-56BF-55104B5FB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5661025"/>
            <a:ext cx="72009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A material that can cause </a:t>
            </a:r>
            <a:r>
              <a:rPr lang="en-US" altLang="en-US" b="1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serious illness </a:t>
            </a:r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over a</a:t>
            </a:r>
            <a:r>
              <a:rPr lang="en-US" altLang="en-US" b="1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long </a:t>
            </a:r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period of </a:t>
            </a:r>
            <a:r>
              <a:rPr lang="en-US" altLang="en-US" b="1">
                <a:solidFill>
                  <a:srgbClr val="C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time</a:t>
            </a:r>
            <a:r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t>, or less serious in a short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6D8D4C05-D446-5FF0-F31F-C132D409B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7772400" cy="1143000"/>
          </a:xfrm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en-US" b="1">
                <a:solidFill>
                  <a:srgbClr val="FF0000"/>
                </a:solidFill>
              </a:rPr>
              <a:t>Biohazard Infectious Material</a:t>
            </a:r>
            <a:br>
              <a:rPr altLang="en-US" sz="3600" b="1">
                <a:solidFill>
                  <a:srgbClr val="FF0000"/>
                </a:solidFill>
              </a:rPr>
            </a:br>
            <a:r>
              <a:rPr altLang="en-US" sz="2800" b="1" err="1">
                <a:solidFill>
                  <a:srgbClr val="FF0000"/>
                </a:solidFill>
              </a:rPr>
              <a:t>ie</a:t>
            </a:r>
            <a:r>
              <a:rPr altLang="en-US" sz="2800" b="1">
                <a:solidFill>
                  <a:srgbClr val="FF0000"/>
                </a:solidFill>
              </a:rPr>
              <a:t>: bacteria and viruses such as COVID-19, </a:t>
            </a:r>
            <a:r>
              <a:rPr altLang="en-US" sz="2800" b="1" err="1">
                <a:solidFill>
                  <a:srgbClr val="FF0000"/>
                </a:solidFill>
              </a:rPr>
              <a:t>ebola</a:t>
            </a:r>
            <a:r>
              <a:rPr altLang="en-US" sz="2800" b="1">
                <a:solidFill>
                  <a:srgbClr val="FF0000"/>
                </a:solidFill>
              </a:rPr>
              <a:t>, HIV, cholera</a:t>
            </a:r>
            <a:endParaRPr altLang="en-US" sz="3600" b="1">
              <a:solidFill>
                <a:srgbClr val="FF0000"/>
              </a:solidFill>
            </a:endParaRPr>
          </a:p>
        </p:txBody>
      </p:sp>
      <p:pic>
        <p:nvPicPr>
          <p:cNvPr id="25602" name="Picture 6">
            <a:extLst>
              <a:ext uri="{FF2B5EF4-FFF2-40B4-BE49-F238E27FC236}">
                <a16:creationId xmlns:a16="http://schemas.microsoft.com/office/drawing/2014/main" id="{BE017B71-B5E1-7832-E03C-613781289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2492375"/>
            <a:ext cx="338137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FF383601-AA4B-E373-F51E-08594EF6E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229600" cy="1858963"/>
          </a:xfrm>
        </p:spPr>
        <p:txBody>
          <a:bodyPr anchor="t"/>
          <a:lstStyle/>
          <a:p>
            <a:pPr algn="ctr" eaLnBrk="1" hangingPunct="1"/>
            <a:r>
              <a:rPr altLang="en-US" b="1">
                <a:solidFill>
                  <a:srgbClr val="FF0000"/>
                </a:solidFill>
              </a:rPr>
              <a:t>Corrosive Material</a:t>
            </a:r>
            <a:br>
              <a:rPr altLang="en-US" b="1">
                <a:solidFill>
                  <a:srgbClr val="FF0000"/>
                </a:solidFill>
              </a:rPr>
            </a:br>
            <a:r>
              <a:rPr altLang="en-US" sz="2800" b="1">
                <a:solidFill>
                  <a:srgbClr val="FF0000"/>
                </a:solidFill>
              </a:rPr>
              <a:t>ie: strong acid or a base</a:t>
            </a:r>
            <a:endParaRPr altLang="en-US" b="1">
              <a:solidFill>
                <a:srgbClr val="FF0000"/>
              </a:solidFill>
            </a:endParaRPr>
          </a:p>
        </p:txBody>
      </p:sp>
      <p:pic>
        <p:nvPicPr>
          <p:cNvPr id="26626" name="Picture 6" descr="corrosive">
            <a:extLst>
              <a:ext uri="{FF2B5EF4-FFF2-40B4-BE49-F238E27FC236}">
                <a16:creationId xmlns:a16="http://schemas.microsoft.com/office/drawing/2014/main" id="{BC73C01C-0D5F-B1DE-C52D-6948F6021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349500"/>
            <a:ext cx="35274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008EDFD7-0452-48FF-5805-8D0A78AE1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CA" altLang="en-US">
                <a:solidFill>
                  <a:schemeClr val="bg1"/>
                </a:solidFill>
              </a:rPr>
              <a:t>Safety Review</a:t>
            </a:r>
          </a:p>
        </p:txBody>
      </p:sp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1FC9E6A3-F913-9E31-8144-CD8DABEBC0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33416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F49100"/>
                </a:solidFill>
                <a:hlinkClick r:id="rId2"/>
              </a:rPr>
              <a:t>Video:</a:t>
            </a:r>
            <a:r>
              <a:rPr lang="en-US" altLang="en-US" dirty="0">
                <a:solidFill>
                  <a:srgbClr val="FF0000"/>
                </a:solidFill>
                <a:hlinkClick r:id="rId2"/>
              </a:rPr>
              <a:t> https://www.youtube.com/watch?v=s6lOQ5_Vlok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altLang="en-US" u="sng" dirty="0">
                <a:solidFill>
                  <a:srgbClr val="FF0000"/>
                </a:solidFill>
              </a:rPr>
              <a:t>Game:  </a:t>
            </a:r>
            <a:r>
              <a:rPr lang="en-CA" altLang="en-US" dirty="0">
                <a:solidFill>
                  <a:srgbClr val="FF0000"/>
                </a:solidFill>
                <a:hlinkClick r:id="rId3"/>
              </a:rPr>
              <a:t>https://www.bookwidgets.com/play/t:gEgUEYJpWW2DKUD1BUimf4SLcbLGiDcGrvkFFqINRkAzRFZKTDg=</a:t>
            </a:r>
            <a:endParaRPr lang="en-CA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CA" altLang="en-US" dirty="0">
                <a:solidFill>
                  <a:srgbClr val="F49100"/>
                </a:solidFill>
                <a:hlinkClick r:id="rId4"/>
              </a:rPr>
              <a:t>Discussion:</a:t>
            </a:r>
            <a:r>
              <a:rPr lang="en-CA" altLang="en-US" u="sng" dirty="0">
                <a:solidFill>
                  <a:srgbClr val="F49100"/>
                </a:solidFill>
                <a:hlinkClick r:id="rId4"/>
              </a:rPr>
              <a:t> </a:t>
            </a:r>
            <a:r>
              <a:rPr lang="en-CA" altLang="en-US" dirty="0">
                <a:solidFill>
                  <a:srgbClr val="FF0000"/>
                </a:solidFill>
                <a:hlinkClick r:id="rId4"/>
              </a:rPr>
              <a:t>https://eslaird.lpsd.ca/eteacher_download/1938/28271</a:t>
            </a:r>
            <a:endParaRPr lang="en-CA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CA" altLang="en-US" dirty="0">
                <a:solidFill>
                  <a:srgbClr val="FF0000"/>
                </a:solidFill>
              </a:rPr>
              <a:t>Contract sign</a:t>
            </a:r>
          </a:p>
          <a:p>
            <a:pPr eaLnBrk="1" hangingPunct="1">
              <a:defRPr/>
            </a:pPr>
            <a:r>
              <a:rPr lang="en-CA" altLang="en-US" dirty="0">
                <a:solidFill>
                  <a:srgbClr val="FF0000"/>
                </a:solidFill>
              </a:rPr>
              <a:t>Workbook sign-out</a:t>
            </a: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4FB33EAF-5993-207B-849A-CF76921AD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altLang="en-US">
                <a:solidFill>
                  <a:srgbClr val="FF0000"/>
                </a:solidFill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87CAA-6BE7-6CB3-8142-85070A54E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14538"/>
            <a:ext cx="8229600" cy="36766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CA" altLang="en-US" dirty="0">
                <a:solidFill>
                  <a:srgbClr val="FF0000"/>
                </a:solidFill>
              </a:rPr>
              <a:t>Take-home quiz: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CA" dirty="0">
                <a:solidFill>
                  <a:srgbClr val="FF0000"/>
                </a:solidFill>
                <a:hlinkClick r:id="rId2"/>
              </a:rPr>
              <a:t>https://www.proprofs.com/quiz-school/story.php?title=middle-school-science-lab-safety-quiz</a:t>
            </a:r>
            <a:r>
              <a:rPr lang="en-CA" dirty="0">
                <a:solidFill>
                  <a:srgbClr val="FF0000"/>
                </a:solidFill>
              </a:rPr>
              <a:t> </a:t>
            </a:r>
            <a:r>
              <a:rPr lang="en-CA" altLang="en-US" dirty="0">
                <a:solidFill>
                  <a:srgbClr val="FF0000"/>
                </a:solidFill>
              </a:rPr>
              <a:t> 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CA" dirty="0">
                <a:solidFill>
                  <a:srgbClr val="FF0000"/>
                </a:solidFill>
                <a:hlinkClick r:id="rId2"/>
              </a:rPr>
              <a:t>https://www.proprofs.com/quiz-school/story.php?title=middle-school-science-lab-safety-quiz</a:t>
            </a:r>
            <a:endParaRPr lang="en-CA" dirty="0">
              <a:solidFill>
                <a:srgbClr val="FF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CA" altLang="en-US" dirty="0">
                <a:solidFill>
                  <a:srgbClr val="FF0000"/>
                </a:solidFill>
              </a:rPr>
              <a:t>Paper copy</a:t>
            </a:r>
            <a:endParaRPr lang="en-US" altLang="en-US" dirty="0">
              <a:solidFill>
                <a:srgbClr val="FF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Picture">
            <a:extLst>
              <a:ext uri="{FF2B5EF4-FFF2-40B4-BE49-F238E27FC236}">
                <a16:creationId xmlns:a16="http://schemas.microsoft.com/office/drawing/2014/main" id="{B0EC1C9C-A99E-A104-A303-B06FB8DDB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16782"/>
            <a:ext cx="5147206" cy="385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5A88F4-A10D-0282-CD0E-DB3C0592F3B5}"/>
              </a:ext>
            </a:extLst>
          </p:cNvPr>
          <p:cNvSpPr txBox="1"/>
          <p:nvPr/>
        </p:nvSpPr>
        <p:spPr>
          <a:xfrm>
            <a:off x="467544" y="2060848"/>
            <a:ext cx="2808312" cy="2800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 love: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Canoe-camping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The arts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Cooking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Plants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World politics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C0EE8B-DEB0-837F-C1DA-4DF177ADDB98}"/>
              </a:ext>
            </a:extLst>
          </p:cNvPr>
          <p:cNvSpPr txBox="1"/>
          <p:nvPr/>
        </p:nvSpPr>
        <p:spPr>
          <a:xfrm>
            <a:off x="453673" y="259962"/>
            <a:ext cx="7200800" cy="1415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 teach: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Chemistry &amp; Biology  11, 12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French &amp; Spanish  9-12</a:t>
            </a:r>
          </a:p>
        </p:txBody>
      </p:sp>
    </p:spTree>
    <p:extLst>
      <p:ext uri="{BB962C8B-B14F-4D97-AF65-F5344CB8AC3E}">
        <p14:creationId xmlns:p14="http://schemas.microsoft.com/office/powerpoint/2010/main" val="168994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7">
            <a:extLst>
              <a:ext uri="{FF2B5EF4-FFF2-40B4-BE49-F238E27FC236}">
                <a16:creationId xmlns:a16="http://schemas.microsoft.com/office/drawing/2014/main" id="{D518B201-1FDF-1028-3350-BA56E98A6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3932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fr-FR" alt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House </a:t>
            </a:r>
            <a:r>
              <a:rPr lang="fr-FR" altLang="en-US" sz="32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Keeping</a:t>
            </a:r>
            <a:r>
              <a:rPr lang="fr-FR" altLang="en-US" sz="32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:</a:t>
            </a:r>
            <a:endParaRPr lang="fr-FR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 Box 8">
            <a:extLst>
              <a:ext uri="{FF2B5EF4-FFF2-40B4-BE49-F238E27FC236}">
                <a16:creationId xmlns:a16="http://schemas.microsoft.com/office/drawing/2014/main" id="{3176AF14-1675-61FA-A379-24BF524EC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773113"/>
            <a:ext cx="7704137" cy="532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300000"/>
              </a:lnSpc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Introductions:  Mme. O</a:t>
            </a:r>
          </a:p>
          <a:p>
            <a:pPr algn="just" eaLnBrk="1" hangingPunct="1">
              <a:lnSpc>
                <a:spcPct val="300000"/>
              </a:lnSpc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Website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en-CA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www.m-eowen.weebly.com</a:t>
            </a:r>
            <a:endParaRPr lang="fr-FR" altLang="en-US" sz="2000" b="1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300000"/>
              </a:lnSpc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19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weeks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, 45 X 80 minutes</a:t>
            </a:r>
          </a:p>
          <a:p>
            <a:pPr algn="just" eaLnBrk="1" hangingPunct="1">
              <a:lnSpc>
                <a:spcPct val="300000"/>
              </a:lnSpc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Attendance: </a:t>
            </a:r>
          </a:p>
          <a:p>
            <a:pPr lvl="1" algn="just" eaLnBrk="1" hangingPunct="1">
              <a:lnSpc>
                <a:spcPct val="300000"/>
              </a:lnSpc>
              <a:buFont typeface="Wingdings" pitchFamily="2" charset="2"/>
              <a:buChar char="v"/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PCSS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policy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&amp; OWEN Policy</a:t>
            </a:r>
          </a:p>
          <a:p>
            <a:pPr algn="ctr" eaLnBrk="1" hangingPunct="1">
              <a:lnSpc>
                <a:spcPct val="300000"/>
              </a:lnSpc>
            </a:pPr>
            <a:r>
              <a:rPr lang="en-CA" alt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http://www.pcssrams.ca/uploads/7/9/8/2/79827526/portercreeksecondaryschool-attendance-guidelines-final_.pdf</a:t>
            </a:r>
            <a:endParaRPr lang="fr-FR" altLang="en-US" sz="1100" b="1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fr-FR" altLang="en-US" sz="20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1">
            <a:extLst>
              <a:ext uri="{FF2B5EF4-FFF2-40B4-BE49-F238E27FC236}">
                <a16:creationId xmlns:a16="http://schemas.microsoft.com/office/drawing/2014/main" id="{9DE72213-45DB-9D74-2F3A-27F05176C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6308725"/>
            <a:ext cx="17002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kitsmini.wordpress.com-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>
            <a:extLst>
              <a:ext uri="{FF2B5EF4-FFF2-40B4-BE49-F238E27FC236}">
                <a16:creationId xmlns:a16="http://schemas.microsoft.com/office/drawing/2014/main" id="{6E10624C-A7B3-D3C1-0B6A-6133F89F4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5040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fr-FR" altLang="en-US" sz="3200" b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More Housekeeping :</a:t>
            </a:r>
            <a:endParaRPr lang="fr-FR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9F8D66F2-3660-59F5-605D-C5FB48AE6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908050"/>
            <a:ext cx="7704137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Resources</a:t>
            </a:r>
            <a:endParaRPr lang="fr-FR" altLang="en-US" sz="20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Web site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Notes/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Workbook</a:t>
            </a:r>
            <a:endParaRPr lang="fr-FR" altLang="en-US" sz="20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fr-FR" altLang="en-US" sz="20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What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you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need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to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bring</a:t>
            </a:r>
            <a:endParaRPr lang="fr-FR" altLang="en-US" sz="20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Workbook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and notes binder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Pen,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pencil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eraser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Calculator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(CHEM)– No phone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calculators</a:t>
            </a:r>
            <a:endParaRPr lang="fr-FR" altLang="en-US" sz="20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300000"/>
              </a:lnSpc>
              <a:buFont typeface="Wingdings" pitchFamily="2" charset="2"/>
              <a:buChar char="v"/>
            </a:pP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Phones,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Washroom</a:t>
            </a:r>
            <a:r>
              <a:rPr lang="fr-FR" altLang="en-US" sz="2000" b="1" dirty="0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&amp; breaks: PCSS </a:t>
            </a:r>
            <a:r>
              <a:rPr lang="fr-FR" altLang="en-US" sz="2000" b="1" dirty="0" err="1">
                <a:solidFill>
                  <a:schemeClr val="bg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policy</a:t>
            </a:r>
            <a:endParaRPr lang="fr-FR" altLang="en-US" sz="2000" b="1" dirty="0">
              <a:solidFill>
                <a:schemeClr val="bg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n-CA" alt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http://www.pcssrams.ca/school-policies-and-procedures.html</a:t>
            </a:r>
            <a:endParaRPr lang="fr-FR" altLang="en-US" sz="1100" b="1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4E871BEA-CA4D-9EB7-8186-60B8FAF27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CA" altLang="en-US" dirty="0">
                <a:solidFill>
                  <a:schemeClr val="bg1"/>
                </a:solidFill>
              </a:rPr>
              <a:t>Personal Safety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0D7B7D9-5B13-9E3D-F955-9B44D62BC837}"/>
              </a:ext>
            </a:extLst>
          </p:cNvPr>
          <p:cNvSpPr txBox="1">
            <a:spLocks/>
          </p:cNvSpPr>
          <p:nvPr/>
        </p:nvSpPr>
        <p:spPr bwMode="auto">
          <a:xfrm>
            <a:off x="611188" y="1628775"/>
            <a:ext cx="8229600" cy="399256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r>
              <a:rPr lang="en-CA" altLang="en-US" kern="0" dirty="0">
                <a:solidFill>
                  <a:schemeClr val="bg1"/>
                </a:solidFill>
              </a:rPr>
              <a:t>Work from home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CA" altLang="en-US" kern="0" dirty="0">
                <a:solidFill>
                  <a:schemeClr val="bg1"/>
                </a:solidFill>
              </a:rPr>
              <a:t>Leave resources in-class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CA" altLang="en-US" kern="0" dirty="0">
                <a:solidFill>
                  <a:schemeClr val="bg1"/>
                </a:solidFill>
              </a:rPr>
              <a:t>Wash hands &amp; common surfaces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CA" altLang="en-US" kern="0" dirty="0">
                <a:solidFill>
                  <a:schemeClr val="bg1"/>
                </a:solidFill>
              </a:rPr>
              <a:t>Food, water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CA" altLang="en-US" kern="0" dirty="0">
                <a:solidFill>
                  <a:schemeClr val="bg1"/>
                </a:solidFill>
              </a:rPr>
              <a:t>Lab safety: Attention, Attire, Attitude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2">
            <a:extLst>
              <a:ext uri="{FF2B5EF4-FFF2-40B4-BE49-F238E27FC236}">
                <a16:creationId xmlns:a16="http://schemas.microsoft.com/office/drawing/2014/main" id="{F7242275-3A14-16CA-9BC2-57FE0467B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 anchor="t"/>
          <a:lstStyle/>
          <a:p>
            <a:pPr eaLnBrk="1" hangingPunct="1"/>
            <a:r>
              <a:rPr lang="en-CA" altLang="en-US" dirty="0">
                <a:solidFill>
                  <a:schemeClr val="bg1"/>
                </a:solidFill>
              </a:rPr>
              <a:t>Lab Safety:  </a:t>
            </a:r>
            <a:r>
              <a:rPr lang="en-CA" altLang="en-US" sz="3200" dirty="0">
                <a:solidFill>
                  <a:schemeClr val="bg1"/>
                </a:solidFill>
              </a:rPr>
              <a:t>Emergency Equipment</a:t>
            </a:r>
            <a:endParaRPr lang="en-CA" altLang="en-US" sz="3200" dirty="0"/>
          </a:p>
        </p:txBody>
      </p:sp>
      <p:sp>
        <p:nvSpPr>
          <p:cNvPr id="7170" name="Content Placeholder 3">
            <a:extLst>
              <a:ext uri="{FF2B5EF4-FFF2-40B4-BE49-F238E27FC236}">
                <a16:creationId xmlns:a16="http://schemas.microsoft.com/office/drawing/2014/main" id="{2F7727D9-8854-AB48-7F06-4CC8BE869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63" y="1431925"/>
            <a:ext cx="8229600" cy="3992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r>
              <a:rPr lang="en-CA" dirty="0">
                <a:solidFill>
                  <a:srgbClr val="FF0000"/>
                </a:solidFill>
                <a:hlinkClick r:id="rId2"/>
              </a:rPr>
              <a:t>Safety Video  		</a:t>
            </a:r>
            <a:r>
              <a:rPr lang="en-CA" sz="1600" dirty="0">
                <a:solidFill>
                  <a:srgbClr val="FF0000"/>
                </a:solidFill>
                <a:hlinkClick r:id="rId2"/>
              </a:rPr>
              <a:t>https://www.youtube.com/watch?v=MEIXRLcC6RA</a:t>
            </a:r>
            <a:endParaRPr lang="en-CA" sz="1600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None/>
              <a:defRPr/>
            </a:pPr>
            <a:endParaRPr lang="en-CA" sz="1600" dirty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AutoNum type="arabicPeriod"/>
              <a:defRPr/>
            </a:pPr>
            <a:r>
              <a:rPr lang="en-CA" altLang="en-US" dirty="0">
                <a:solidFill>
                  <a:schemeClr val="bg1"/>
                </a:solidFill>
              </a:rPr>
              <a:t>Goggles &amp; gloves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AutoNum type="arabicPeriod"/>
              <a:defRPr/>
            </a:pPr>
            <a:r>
              <a:rPr lang="en-CA" altLang="en-US" dirty="0">
                <a:solidFill>
                  <a:schemeClr val="bg1"/>
                </a:solidFill>
              </a:rPr>
              <a:t>Fume Hood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AutoNum type="arabicPeriod"/>
              <a:defRPr/>
            </a:pPr>
            <a:r>
              <a:rPr lang="en-CA" altLang="en-US" dirty="0">
                <a:solidFill>
                  <a:schemeClr val="bg1"/>
                </a:solidFill>
              </a:rPr>
              <a:t>Fire Extinguishers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AutoNum type="arabicPeriod"/>
              <a:defRPr/>
            </a:pPr>
            <a:r>
              <a:rPr lang="en-CA" altLang="en-US" dirty="0">
                <a:solidFill>
                  <a:schemeClr val="bg1"/>
                </a:solidFill>
              </a:rPr>
              <a:t>Fire Blanket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AutoNum type="arabicPeriod"/>
              <a:defRPr/>
            </a:pPr>
            <a:r>
              <a:rPr lang="en-CA" altLang="en-US" dirty="0">
                <a:solidFill>
                  <a:schemeClr val="bg1"/>
                </a:solidFill>
              </a:rPr>
              <a:t>Eyewash Station or Fountain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Tx/>
              <a:buAutoNum type="arabicPeriod"/>
              <a:defRPr/>
            </a:pPr>
            <a:r>
              <a:rPr lang="en-CA" altLang="en-US" dirty="0">
                <a:solidFill>
                  <a:schemeClr val="bg1"/>
                </a:solidFill>
              </a:rPr>
              <a:t>Emergency Shower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7092B9BA-3690-37F7-5C48-677C28BDE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/>
          <a:lstStyle/>
          <a:p>
            <a:pPr eaLnBrk="1" hangingPunct="1"/>
            <a:r>
              <a:rPr lang="en-CA" altLang="en-US">
                <a:solidFill>
                  <a:schemeClr val="bg1"/>
                </a:solidFill>
              </a:rPr>
              <a:t>Lab Safety:</a:t>
            </a:r>
            <a:br>
              <a:rPr lang="en-CA" altLang="en-US">
                <a:solidFill>
                  <a:schemeClr val="bg1"/>
                </a:solidFill>
              </a:rPr>
            </a:br>
            <a:r>
              <a:rPr lang="en-CA" altLang="en-US">
                <a:solidFill>
                  <a:schemeClr val="bg1"/>
                </a:solidFill>
              </a:rPr>
              <a:t>General Lab Rules</a:t>
            </a:r>
            <a:endParaRPr lang="en-CA" altLang="en-US"/>
          </a:p>
        </p:txBody>
      </p:sp>
      <p:pic>
        <p:nvPicPr>
          <p:cNvPr id="19458" name="Picture 2">
            <a:extLst>
              <a:ext uri="{FF2B5EF4-FFF2-40B4-BE49-F238E27FC236}">
                <a16:creationId xmlns:a16="http://schemas.microsoft.com/office/drawing/2014/main" id="{12B901DB-1D4F-DD56-F8A4-DB0E3F3404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844675"/>
            <a:ext cx="8353425" cy="403225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97E3D60A-900B-83A3-C934-F747340FFE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700213"/>
            <a:ext cx="7772400" cy="1143000"/>
          </a:xfrm>
        </p:spPr>
        <p:txBody>
          <a:bodyPr anchor="t"/>
          <a:lstStyle/>
          <a:p>
            <a:pPr algn="ctr" eaLnBrk="1" hangingPunct="1"/>
            <a:r>
              <a:rPr altLang="en-US" b="1">
                <a:solidFill>
                  <a:srgbClr val="FF0000"/>
                </a:solidFill>
              </a:rPr>
              <a:t>Compressed Gas</a:t>
            </a:r>
            <a:br>
              <a:rPr altLang="en-US" b="1">
                <a:solidFill>
                  <a:srgbClr val="FF0000"/>
                </a:solidFill>
              </a:rPr>
            </a:br>
            <a:r>
              <a:rPr altLang="en-US" sz="3100" b="1">
                <a:solidFill>
                  <a:srgbClr val="FF0000"/>
                </a:solidFill>
              </a:rPr>
              <a:t>ex: propane BBQ tank</a:t>
            </a:r>
          </a:p>
        </p:txBody>
      </p:sp>
      <p:pic>
        <p:nvPicPr>
          <p:cNvPr id="20482" name="Picture 4">
            <a:extLst>
              <a:ext uri="{FF2B5EF4-FFF2-40B4-BE49-F238E27FC236}">
                <a16:creationId xmlns:a16="http://schemas.microsoft.com/office/drawing/2014/main" id="{B4F57550-557E-AB35-8BBA-30D8F9202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213100"/>
            <a:ext cx="33496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52B02EE-F0A5-52AA-83C1-A2C563600694}"/>
              </a:ext>
            </a:extLst>
          </p:cNvPr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WHIMIS</a:t>
            </a:r>
            <a:r>
              <a:rPr lang="en-US" sz="44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Symbols</a:t>
            </a:r>
            <a:endParaRPr lang="en-CA" sz="44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447690B0-60BD-FE49-55D6-9294266C0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135938" cy="1800225"/>
          </a:xfrm>
        </p:spPr>
        <p:txBody>
          <a:bodyPr anchor="t"/>
          <a:lstStyle/>
          <a:p>
            <a:pPr algn="ctr" eaLnBrk="1" hangingPunct="1"/>
            <a:r>
              <a:rPr altLang="en-US" b="1">
                <a:solidFill>
                  <a:srgbClr val="FF0000"/>
                </a:solidFill>
              </a:rPr>
              <a:t>Flammable &amp; Combustible Material</a:t>
            </a:r>
            <a:br>
              <a:rPr altLang="en-US" b="1">
                <a:solidFill>
                  <a:srgbClr val="FF0000"/>
                </a:solidFill>
              </a:rPr>
            </a:br>
            <a:r>
              <a:rPr altLang="en-US" sz="2800" b="1">
                <a:solidFill>
                  <a:srgbClr val="FF0000"/>
                </a:solidFill>
              </a:rPr>
              <a:t>ex: gasoline</a:t>
            </a:r>
          </a:p>
        </p:txBody>
      </p:sp>
      <p:pic>
        <p:nvPicPr>
          <p:cNvPr id="21506" name="Picture 5">
            <a:extLst>
              <a:ext uri="{FF2B5EF4-FFF2-40B4-BE49-F238E27FC236}">
                <a16:creationId xmlns:a16="http://schemas.microsoft.com/office/drawing/2014/main" id="{844AF692-8C45-950D-94AC-DFB86600D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708275"/>
            <a:ext cx="3857625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{5D9FA76B-D976-414E-BB84-CB7C9E3C8097}tf10001067</Template>
  <TotalTime>2629</TotalTime>
  <Words>419</Words>
  <Application>Microsoft Macintosh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Century Gothic</vt:lpstr>
      <vt:lpstr>Arial</vt:lpstr>
      <vt:lpstr>Garamond</vt:lpstr>
      <vt:lpstr>Calibri</vt:lpstr>
      <vt:lpstr>Verdana</vt:lpstr>
      <vt:lpstr>Wingdings</vt:lpstr>
      <vt:lpstr>Tahoma</vt:lpstr>
      <vt:lpstr>Savon</vt:lpstr>
      <vt:lpstr>PowerPoint Presentation</vt:lpstr>
      <vt:lpstr>PowerPoint Presentation</vt:lpstr>
      <vt:lpstr>PowerPoint Presentation</vt:lpstr>
      <vt:lpstr>PowerPoint Presentation</vt:lpstr>
      <vt:lpstr>Personal Safety</vt:lpstr>
      <vt:lpstr>Lab Safety:  Emergency Equipment</vt:lpstr>
      <vt:lpstr>Lab Safety: General Lab Rules</vt:lpstr>
      <vt:lpstr>Compressed Gas ex: propane BBQ tank</vt:lpstr>
      <vt:lpstr>Flammable &amp; Combustible Material ex: gasoline</vt:lpstr>
      <vt:lpstr>Oxidizing Material ex: sodium hypochlorite (bleach) or acids</vt:lpstr>
      <vt:lpstr>Immediate &amp; Serious Toxic Effects ie: chlorine gas or ammonia (refrigerant)</vt:lpstr>
      <vt:lpstr>Other Toxic Effects ie: asbestos (causes cancer with long exposure)</vt:lpstr>
      <vt:lpstr>Biohazard Infectious Material ie: bacteria and viruses such as COVID-19, ebola, HIV, cholera</vt:lpstr>
      <vt:lpstr>Corrosive Material ie: strong acid or a base</vt:lpstr>
      <vt:lpstr>Safety Review</vt:lpstr>
      <vt:lpstr>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Carrying Earth</dc:title>
  <dc:creator>www.powerpointstyles.com</dc:creator>
  <dc:description>Image credit to FreeDigitalPhotos.net</dc:description>
  <cp:lastModifiedBy>Marie-Eve Owen</cp:lastModifiedBy>
  <cp:revision>185</cp:revision>
  <cp:lastPrinted>2013-06-28T22:06:12Z</cp:lastPrinted>
  <dcterms:created xsi:type="dcterms:W3CDTF">2009-03-23T15:23:24Z</dcterms:created>
  <dcterms:modified xsi:type="dcterms:W3CDTF">2024-01-22T16:07:17Z</dcterms:modified>
</cp:coreProperties>
</file>