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9" r:id="rId1"/>
  </p:sldMasterIdLst>
  <p:notesMasterIdLst>
    <p:notesMasterId r:id="rId29"/>
  </p:notesMasterIdLst>
  <p:sldIdLst>
    <p:sldId id="260" r:id="rId2"/>
    <p:sldId id="324" r:id="rId3"/>
    <p:sldId id="325" r:id="rId4"/>
    <p:sldId id="363" r:id="rId5"/>
    <p:sldId id="327" r:id="rId6"/>
    <p:sldId id="364" r:id="rId7"/>
    <p:sldId id="329" r:id="rId8"/>
    <p:sldId id="330"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281" r:id="rId28"/>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9CCFF"/>
    <a:srgbClr val="7BD3FF"/>
    <a:srgbClr val="FFFF66"/>
    <a:srgbClr val="D800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10" autoAdjust="0"/>
    <p:restoredTop sz="86431" autoAdjust="0"/>
  </p:normalViewPr>
  <p:slideViewPr>
    <p:cSldViewPr>
      <p:cViewPr varScale="1">
        <p:scale>
          <a:sx n="78" d="100"/>
          <a:sy n="78" d="100"/>
        </p:scale>
        <p:origin x="10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17E9031-40E8-4D47-8100-478391494718}"/>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200">
                <a:latin typeface="Times New Roman" charset="0"/>
              </a:defRPr>
            </a:lvl1pPr>
          </a:lstStyle>
          <a:p>
            <a:pPr>
              <a:defRPr/>
            </a:pPr>
            <a:endParaRPr lang="en-US" altLang="en-US"/>
          </a:p>
        </p:txBody>
      </p:sp>
      <p:sp>
        <p:nvSpPr>
          <p:cNvPr id="9219" name="Rectangle 3">
            <a:extLst>
              <a:ext uri="{FF2B5EF4-FFF2-40B4-BE49-F238E27FC236}">
                <a16:creationId xmlns:a16="http://schemas.microsoft.com/office/drawing/2014/main" id="{8F557EA8-AF64-481F-9614-F1BB66EC541C}"/>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a:latin typeface="Times New Roman" charset="0"/>
              </a:defRPr>
            </a:lvl1pPr>
          </a:lstStyle>
          <a:p>
            <a:pPr>
              <a:defRPr/>
            </a:pPr>
            <a:endParaRPr lang="en-US" altLang="en-US"/>
          </a:p>
        </p:txBody>
      </p:sp>
      <p:sp>
        <p:nvSpPr>
          <p:cNvPr id="3076" name="Rectangle 4">
            <a:extLst>
              <a:ext uri="{FF2B5EF4-FFF2-40B4-BE49-F238E27FC236}">
                <a16:creationId xmlns:a16="http://schemas.microsoft.com/office/drawing/2014/main" id="{649910B4-5611-46B9-A59D-6BE904BB3B3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4A0BB9C5-CCA7-468A-9E6B-57BAAF157619}"/>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9222" name="Rectangle 6">
            <a:extLst>
              <a:ext uri="{FF2B5EF4-FFF2-40B4-BE49-F238E27FC236}">
                <a16:creationId xmlns:a16="http://schemas.microsoft.com/office/drawing/2014/main" id="{990907F3-F1EA-43A5-857A-2E496E69D851}"/>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buFontTx/>
              <a:buNone/>
              <a:defRPr sz="1200">
                <a:latin typeface="Times New Roman" charset="0"/>
              </a:defRPr>
            </a:lvl1pPr>
          </a:lstStyle>
          <a:p>
            <a:pPr>
              <a:defRPr/>
            </a:pPr>
            <a:endParaRPr lang="en-US" altLang="en-US"/>
          </a:p>
        </p:txBody>
      </p:sp>
      <p:sp>
        <p:nvSpPr>
          <p:cNvPr id="9223" name="Rectangle 7">
            <a:extLst>
              <a:ext uri="{FF2B5EF4-FFF2-40B4-BE49-F238E27FC236}">
                <a16:creationId xmlns:a16="http://schemas.microsoft.com/office/drawing/2014/main" id="{D113DCBC-EB95-4205-9C9E-451C1A89FB29}"/>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smtClean="0">
                <a:latin typeface="Times New Roman" panose="02020603050405020304" pitchFamily="18" charset="0"/>
              </a:defRPr>
            </a:lvl1pPr>
          </a:lstStyle>
          <a:p>
            <a:pPr>
              <a:defRPr/>
            </a:pPr>
            <a:fld id="{11596EE2-2AEE-4A56-911B-E3FF3C610D5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A6C6BEAF-55F7-4D0A-8C9D-F80DAC9CCA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F502A1-171D-4DCC-851E-08C565A0CFE5}" type="slidenum">
              <a:rPr lang="en-US" altLang="en-US" smtClean="0"/>
              <a:pPr>
                <a:spcBef>
                  <a:spcPct val="0"/>
                </a:spcBef>
              </a:pPr>
              <a:t>1</a:t>
            </a:fld>
            <a:endParaRPr lang="en-US" altLang="en-US"/>
          </a:p>
        </p:txBody>
      </p:sp>
      <p:sp>
        <p:nvSpPr>
          <p:cNvPr id="7171" name="Rectangle 2">
            <a:extLst>
              <a:ext uri="{FF2B5EF4-FFF2-40B4-BE49-F238E27FC236}">
                <a16:creationId xmlns:a16="http://schemas.microsoft.com/office/drawing/2014/main" id="{5848A02C-7F13-40D2-845B-F7A8F235A62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CB90C28-B4E7-4633-9FEE-75FAD981B9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Have students individually, as teams or as a class explain what they think Blood Pressure is and what is being measured.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Note: Recent (2019-20) research has indicated that a person’s BP may change throughout a day. What is considered “normal range” may vary per individual. Answer: can the DP ever be greater/higher than the SP? It is impossible!</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10</a:t>
            </a:fld>
            <a:endParaRPr lang="en-US" altLang="en-US"/>
          </a:p>
        </p:txBody>
      </p:sp>
    </p:spTree>
    <p:extLst>
      <p:ext uri="{BB962C8B-B14F-4D97-AF65-F5344CB8AC3E}">
        <p14:creationId xmlns:p14="http://schemas.microsoft.com/office/powerpoint/2010/main" val="27798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Note: Recent (2019-20) research has indicated that a person’s BP may change throughout a day. What is considered “normal range” may vary per individual. Answer: can the DP ever be greater/higher than the SP? It is impossible!</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11</a:t>
            </a:fld>
            <a:endParaRPr lang="en-US" altLang="en-US"/>
          </a:p>
        </p:txBody>
      </p:sp>
    </p:spTree>
    <p:extLst>
      <p:ext uri="{BB962C8B-B14F-4D97-AF65-F5344CB8AC3E}">
        <p14:creationId xmlns:p14="http://schemas.microsoft.com/office/powerpoint/2010/main" val="1814987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Students may need to know that they must count the number of beats per minute (or for 30 seconds then x 2); Capillary refill is pressing a finger nail, letting it blanche or turn pale, then releasing it—it should pink up quickly. This indicates the capillary blood vessels, the smallest vessels in our circulatory system, are functioning well. It is also a good teaching moment to connect that the oxygenated blood goes to EVERY living cell in the human body, even our finger tips. Also—there is no actual BLUE blood. Our venous blood has little to no oxygen in it. When blood lacks oxygen, it becomes dark as opposed to bright red with oxygen. The venous vessels also add to the “blue” appearance of the veins. If students have a diagram of the heart they can trace the route the blood takes, where it gets oxygen, and which chambers of the heart pump out to the body (L-Ventricle), and which pump to the lungs (R-ventricle).</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12</a:t>
            </a:fld>
            <a:endParaRPr lang="en-US" altLang="en-US"/>
          </a:p>
        </p:txBody>
      </p:sp>
    </p:spTree>
    <p:extLst>
      <p:ext uri="{BB962C8B-B14F-4D97-AF65-F5344CB8AC3E}">
        <p14:creationId xmlns:p14="http://schemas.microsoft.com/office/powerpoint/2010/main" val="3934815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In this math extension be sure the students use the correct number of heart beats to calculate correctly the period of time (pulse rate x 60=1 hour, 1 hour x 24=1 day; 1 day x 365= 1 year); Otherwise the counts may come out incorrectly. Some calculators may not be able to get up to the higher calculations. To calculate respiratory rate (RR) count one entire breath in AND the exhalation of that breath = 1 respiration. I tell my students that while the nurse or doctor are taking their temperature, they are also counting their RR since if you know someone is watching, you may be self conscious and change your breathing. This may also happen for the activity but students can be instructed to take their own RR after sitting for a while as a “resting rate”.</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13</a:t>
            </a:fld>
            <a:endParaRPr lang="en-US" altLang="en-US"/>
          </a:p>
        </p:txBody>
      </p:sp>
    </p:spTree>
    <p:extLst>
      <p:ext uri="{BB962C8B-B14F-4D97-AF65-F5344CB8AC3E}">
        <p14:creationId xmlns:p14="http://schemas.microsoft.com/office/powerpoint/2010/main" val="135804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Have students individually, as teams or as a class deliver the structures and functions of both arteries and veins.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For a demonstration: search for YouTube clips that show a vein and artery; then link it into the PP.</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14</a:t>
            </a:fld>
            <a:endParaRPr lang="en-US" altLang="en-US"/>
          </a:p>
        </p:txBody>
      </p:sp>
    </p:spTree>
    <p:extLst>
      <p:ext uri="{BB962C8B-B14F-4D97-AF65-F5344CB8AC3E}">
        <p14:creationId xmlns:p14="http://schemas.microsoft.com/office/powerpoint/2010/main" val="1252285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against student responses here.</a:t>
            </a:r>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15</a:t>
            </a:fld>
            <a:endParaRPr lang="en-US" altLang="en-US"/>
          </a:p>
        </p:txBody>
      </p:sp>
    </p:spTree>
    <p:extLst>
      <p:ext uri="{BB962C8B-B14F-4D97-AF65-F5344CB8AC3E}">
        <p14:creationId xmlns:p14="http://schemas.microsoft.com/office/powerpoint/2010/main" val="684589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Have students individually, as teams or as a class deliver the structures and functions of both arteries and veins.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For a demonstration: search for YouTube clips that show a vein and artery; then link it into the PP.</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16</a:t>
            </a:fld>
            <a:endParaRPr lang="en-US" altLang="en-US"/>
          </a:p>
        </p:txBody>
      </p:sp>
    </p:spTree>
    <p:extLst>
      <p:ext uri="{BB962C8B-B14F-4D97-AF65-F5344CB8AC3E}">
        <p14:creationId xmlns:p14="http://schemas.microsoft.com/office/powerpoint/2010/main" val="1802308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Check against student responses to previous slide here.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For a demonstration: search for YouTube clips that show a vein and artery; then link it into the PP.</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17</a:t>
            </a:fld>
            <a:endParaRPr lang="en-US" altLang="en-US"/>
          </a:p>
        </p:txBody>
      </p:sp>
    </p:spTree>
    <p:extLst>
      <p:ext uri="{BB962C8B-B14F-4D97-AF65-F5344CB8AC3E}">
        <p14:creationId xmlns:p14="http://schemas.microsoft.com/office/powerpoint/2010/main" val="3797456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This is how bodies deliver oxygen and nutrients to every living cell in our bodies, and remove waste, including CO</a:t>
            </a:r>
            <a:r>
              <a:rPr lang="en-US" altLang="en-US" baseline="-25000" dirty="0"/>
              <a:t>2</a:t>
            </a:r>
            <a:r>
              <a:rPr lang="en-US" altLang="en-US" dirty="0">
                <a:latin typeface="Times New Roman" panose="02020603050405020304" pitchFamily="18" charset="0"/>
              </a:rPr>
              <a:t> out of our bodies.</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18</a:t>
            </a:fld>
            <a:endParaRPr lang="en-US" altLang="en-US"/>
          </a:p>
        </p:txBody>
      </p:sp>
    </p:spTree>
    <p:extLst>
      <p:ext uri="{BB962C8B-B14F-4D97-AF65-F5344CB8AC3E}">
        <p14:creationId xmlns:p14="http://schemas.microsoft.com/office/powerpoint/2010/main" val="3925224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This is how bodies deliver oxygen and nutrients to every living cell in our bodies, and remove waste, including CO</a:t>
            </a:r>
            <a:r>
              <a:rPr lang="en-US" altLang="en-US" baseline="-25000" dirty="0"/>
              <a:t>2</a:t>
            </a:r>
            <a:r>
              <a:rPr lang="en-US" altLang="en-US" dirty="0">
                <a:latin typeface="Times New Roman" panose="02020603050405020304" pitchFamily="18" charset="0"/>
              </a:rPr>
              <a:t> out of our bodies.</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19</a:t>
            </a:fld>
            <a:endParaRPr lang="en-US" altLang="en-US"/>
          </a:p>
        </p:txBody>
      </p:sp>
    </p:spTree>
    <p:extLst>
      <p:ext uri="{BB962C8B-B14F-4D97-AF65-F5344CB8AC3E}">
        <p14:creationId xmlns:p14="http://schemas.microsoft.com/office/powerpoint/2010/main" val="93367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rPr>
              <a:t>In the 15</a:t>
            </a:r>
            <a:r>
              <a:rPr lang="en-US" altLang="en-US" baseline="30000" dirty="0">
                <a:latin typeface="Times New Roman" panose="02020603050405020304" pitchFamily="18" charset="0"/>
              </a:rPr>
              <a:t>th</a:t>
            </a:r>
            <a:r>
              <a:rPr lang="en-US" altLang="en-US" dirty="0">
                <a:latin typeface="Times New Roman" panose="02020603050405020304" pitchFamily="18" charset="0"/>
              </a:rPr>
              <a:t> and 16</a:t>
            </a:r>
            <a:r>
              <a:rPr lang="en-US" altLang="en-US" baseline="30000" dirty="0">
                <a:latin typeface="Times New Roman" panose="02020603050405020304" pitchFamily="18" charset="0"/>
              </a:rPr>
              <a:t>th</a:t>
            </a:r>
            <a:r>
              <a:rPr lang="en-US" altLang="en-US" dirty="0">
                <a:latin typeface="Times New Roman" panose="02020603050405020304" pitchFamily="18" charset="0"/>
              </a:rPr>
              <a:t> centuries, alchemists &amp; herbalists which were the doctors of the time, often referenced a belief system called the “Doctrine of Signatures” which in basic terms meant that if a plant was created with the shape of a human organ (heart shaped for example) or held powers like strong chili peppers similar to the power of the heart, it was the plant’s “signature” or way of letting humankind know that it was meant to cure the organ it resembled. For example, heart shaped leaves or flowers would cure ailments of the heart. </a:t>
            </a:r>
            <a:r>
              <a:rPr lang="en-US" altLang="en-US" dirty="0">
                <a:latin typeface="Times New Roman" panose="02020603050405020304" pitchFamily="18" charset="0"/>
                <a:ea typeface="Calibri" panose="020F0502020204030204" pitchFamily="34" charset="0"/>
                <a:cs typeface="Calibri" panose="020F0502020204030204" pitchFamily="34" charset="0"/>
              </a:rPr>
              <a:t>It came from a philosophy shared by herbalists from the times if Ancient Greece and Rome. This idea is still found among common plant names. It has no scientific or medical basis.</a:t>
            </a:r>
          </a:p>
          <a:p>
            <a:pPr eaLnBrk="1" hangingPunct="1"/>
            <a:endParaRPr lang="en-US" altLang="en-US"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2</a:t>
            </a:fld>
            <a:endParaRPr lang="en-US" altLang="en-US"/>
          </a:p>
        </p:txBody>
      </p:sp>
    </p:spTree>
    <p:extLst>
      <p:ext uri="{BB962C8B-B14F-4D97-AF65-F5344CB8AC3E}">
        <p14:creationId xmlns:p14="http://schemas.microsoft.com/office/powerpoint/2010/main" val="194130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This is how bodies deliver oxygen and nutrients to every living cell in our bodies, and remove waste, including CO</a:t>
            </a:r>
            <a:r>
              <a:rPr lang="en-US" altLang="en-US" baseline="-25000" dirty="0"/>
              <a:t>2</a:t>
            </a:r>
            <a:r>
              <a:rPr lang="en-US" altLang="en-US" dirty="0">
                <a:latin typeface="Times New Roman" panose="02020603050405020304" pitchFamily="18" charset="0"/>
              </a:rPr>
              <a:t> out of our bodies.</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20</a:t>
            </a:fld>
            <a:endParaRPr lang="en-US" altLang="en-US"/>
          </a:p>
        </p:txBody>
      </p:sp>
    </p:spTree>
    <p:extLst>
      <p:ext uri="{BB962C8B-B14F-4D97-AF65-F5344CB8AC3E}">
        <p14:creationId xmlns:p14="http://schemas.microsoft.com/office/powerpoint/2010/main" val="4153296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Blood is the only tissue that is both solid and liquid. </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21</a:t>
            </a:fld>
            <a:endParaRPr lang="en-US" altLang="en-US"/>
          </a:p>
        </p:txBody>
      </p:sp>
    </p:spTree>
    <p:extLst>
      <p:ext uri="{BB962C8B-B14F-4D97-AF65-F5344CB8AC3E}">
        <p14:creationId xmlns:p14="http://schemas.microsoft.com/office/powerpoint/2010/main" val="3450018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Blood is the only tissue that is both solid and liquid. </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22</a:t>
            </a:fld>
            <a:endParaRPr lang="en-US" altLang="en-US"/>
          </a:p>
        </p:txBody>
      </p:sp>
    </p:spTree>
    <p:extLst>
      <p:ext uri="{BB962C8B-B14F-4D97-AF65-F5344CB8AC3E}">
        <p14:creationId xmlns:p14="http://schemas.microsoft.com/office/powerpoint/2010/main" val="6955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Blood is the only tissue that is both solid and liquid. </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23</a:t>
            </a:fld>
            <a:endParaRPr lang="en-US" altLang="en-US"/>
          </a:p>
        </p:txBody>
      </p:sp>
    </p:spTree>
    <p:extLst>
      <p:ext uri="{BB962C8B-B14F-4D97-AF65-F5344CB8AC3E}">
        <p14:creationId xmlns:p14="http://schemas.microsoft.com/office/powerpoint/2010/main" val="4055032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Here are the details of how one heart beat occurs.</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24</a:t>
            </a:fld>
            <a:endParaRPr lang="en-US" altLang="en-US"/>
          </a:p>
        </p:txBody>
      </p:sp>
    </p:spTree>
    <p:extLst>
      <p:ext uri="{BB962C8B-B14F-4D97-AF65-F5344CB8AC3E}">
        <p14:creationId xmlns:p14="http://schemas.microsoft.com/office/powerpoint/2010/main" val="4281354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This is basic CPR / first aid.</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26</a:t>
            </a:fld>
            <a:endParaRPr lang="en-US" altLang="en-US"/>
          </a:p>
        </p:txBody>
      </p:sp>
    </p:spTree>
    <p:extLst>
      <p:ext uri="{BB962C8B-B14F-4D97-AF65-F5344CB8AC3E}">
        <p14:creationId xmlns:p14="http://schemas.microsoft.com/office/powerpoint/2010/main" val="2440160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24B21FF-5B5A-4947-AC3E-D6C35E1A12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B37DE8-6999-4399-B936-CAF269D4F664}" type="slidenum">
              <a:rPr lang="en-US" altLang="en-US"/>
              <a:pPr>
                <a:spcBef>
                  <a:spcPct val="0"/>
                </a:spcBef>
              </a:pPr>
              <a:t>27</a:t>
            </a:fld>
            <a:endParaRPr lang="en-US" altLang="en-US"/>
          </a:p>
        </p:txBody>
      </p:sp>
      <p:sp>
        <p:nvSpPr>
          <p:cNvPr id="48131" name="Rectangle 2">
            <a:extLst>
              <a:ext uri="{FF2B5EF4-FFF2-40B4-BE49-F238E27FC236}">
                <a16:creationId xmlns:a16="http://schemas.microsoft.com/office/drawing/2014/main" id="{54DC1A7E-8327-4AD8-A536-61C228A4B9A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531826B5-B178-4DFC-8F5E-14E58BFFFB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These are examples of plants that might be used to treat heart ailments at that time in history. Today, we know that there is no scientific evidence that these plants would be helpful in treating heart ailments, in fact a few may cause illness or death.</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3</a:t>
            </a:fld>
            <a:endParaRPr lang="en-US" altLang="en-US"/>
          </a:p>
        </p:txBody>
      </p:sp>
    </p:spTree>
    <p:extLst>
      <p:ext uri="{BB962C8B-B14F-4D97-AF65-F5344CB8AC3E}">
        <p14:creationId xmlns:p14="http://schemas.microsoft.com/office/powerpoint/2010/main" val="344199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47E99FB-C862-47F6-A548-C023BA0145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5E4DB3-AB32-4D2B-8646-46D0ABB3A994}" type="slidenum">
              <a:rPr lang="en-US" altLang="en-US" smtClean="0"/>
              <a:pPr>
                <a:spcBef>
                  <a:spcPct val="0"/>
                </a:spcBef>
              </a:pPr>
              <a:t>4</a:t>
            </a:fld>
            <a:endParaRPr lang="en-US" altLang="en-US"/>
          </a:p>
        </p:txBody>
      </p:sp>
      <p:sp>
        <p:nvSpPr>
          <p:cNvPr id="13315" name="Rectangle 2">
            <a:extLst>
              <a:ext uri="{FF2B5EF4-FFF2-40B4-BE49-F238E27FC236}">
                <a16:creationId xmlns:a16="http://schemas.microsoft.com/office/drawing/2014/main" id="{EA8DA37C-9643-4F88-B3D8-4CA3EE4670A0}"/>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D26E340C-7A04-4CB8-9BCD-5DECF133A4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Times New Roman" panose="02020603050405020304" pitchFamily="18" charset="0"/>
              </a:rPr>
              <a:t>This poor patient has been diagnosed with “Spots” on his skin. The kind alchemist prescribes a wild celery – like plant and pig dung for treatment. I would scream too! Today we know these may make the rash infected or aggravated, certainly not cure it. Remember, in the 15</a:t>
            </a:r>
            <a:r>
              <a:rPr lang="en-US" altLang="en-US" baseline="30000">
                <a:latin typeface="Times New Roman" panose="02020603050405020304" pitchFamily="18" charset="0"/>
              </a:rPr>
              <a:t>th</a:t>
            </a:r>
            <a:r>
              <a:rPr lang="en-US" altLang="en-US">
                <a:latin typeface="Times New Roman" panose="02020603050405020304" pitchFamily="18" charset="0"/>
              </a:rPr>
              <a:t> and 16</a:t>
            </a:r>
            <a:r>
              <a:rPr lang="en-US" altLang="en-US" baseline="30000">
                <a:latin typeface="Times New Roman" panose="02020603050405020304" pitchFamily="18" charset="0"/>
              </a:rPr>
              <a:t>th</a:t>
            </a:r>
            <a:r>
              <a:rPr lang="en-US" altLang="en-US">
                <a:latin typeface="Times New Roman" panose="02020603050405020304" pitchFamily="18" charset="0"/>
              </a:rPr>
              <a:t> centuries, science and medicine did not possess the technology that we have today to help diagnose or discover what is actually wrong with a patient.</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Ask students if they can you name some of the tools used today that physicians use to find out what is going on with a Heart Patient? (Diagnostic Equipment). Answers should include ECG, Stethoscope, X-Ray, BP Monitor etc. Write on the board student responses as they think of them. Ask them what each one does before revealing the list above. If you have examples of X-rays, an ECG or any of these it is helpful in sharing with students how physicians may use them for identifying and diagnosing diseases or problems.</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5</a:t>
            </a:fld>
            <a:endParaRPr lang="en-US" altLang="en-US"/>
          </a:p>
        </p:txBody>
      </p:sp>
    </p:spTree>
    <p:extLst>
      <p:ext uri="{BB962C8B-B14F-4D97-AF65-F5344CB8AC3E}">
        <p14:creationId xmlns:p14="http://schemas.microsoft.com/office/powerpoint/2010/main" val="476402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C7A55CA2-9B5E-44C2-969F-735A6857E0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A00ED2-DB86-4CB9-9078-9686D1783642}" type="slidenum">
              <a:rPr lang="en-US" altLang="en-US" smtClean="0"/>
              <a:pPr>
                <a:spcBef>
                  <a:spcPct val="0"/>
                </a:spcBef>
              </a:pPr>
              <a:t>6</a:t>
            </a:fld>
            <a:endParaRPr lang="en-US" altLang="en-US"/>
          </a:p>
        </p:txBody>
      </p:sp>
      <p:sp>
        <p:nvSpPr>
          <p:cNvPr id="15363" name="Rectangle 2">
            <a:extLst>
              <a:ext uri="{FF2B5EF4-FFF2-40B4-BE49-F238E27FC236}">
                <a16:creationId xmlns:a16="http://schemas.microsoft.com/office/drawing/2014/main" id="{5FAA8AE9-2884-4ED1-BF42-5A6F3DA1D80B}"/>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761DA1E2-0835-4ABC-8967-2CD735F2C4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Times New Roman" panose="02020603050405020304" pitchFamily="18" charset="0"/>
              </a:rPr>
              <a:t>Ask students if they can you name some of the tools used today that physicians use to find out what is going on with a Heart Patient? (Diagnostic Equipment). Answers should include ECG, Stethoscope, X-Ray, BP Monitor etc. Write on the board student responses as they think of them. Ask them what each one does before revealing the list above. If you have examples of X-rays, an ECG or any of these it is helpful in sharing with students how physicians may use them for identifying and diagnosing diseases or problems.</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rPr>
              <a:t>These are basic facts about the structure and function of a healthy heart. The conduction system may be the only one that needs additional elaboration. This tissue is specialized to conduct an electrical signal that keeps the heart beating and at the rate needed to keep the body and every living cell oxygenated, and to carry away the waste such as CO</a:t>
            </a:r>
            <a:r>
              <a:rPr lang="en-US" altLang="en-US" baseline="-25000" dirty="0">
                <a:latin typeface="Times New Roman" panose="02020603050405020304" pitchFamily="18" charset="0"/>
              </a:rPr>
              <a:t>2</a:t>
            </a:r>
            <a:r>
              <a:rPr lang="en-US" altLang="en-US" dirty="0">
                <a:latin typeface="Times New Roman" panose="02020603050405020304" pitchFamily="18" charset="0"/>
              </a:rPr>
              <a:t>.</a:t>
            </a:r>
          </a:p>
          <a:p>
            <a:pPr eaLnBrk="1" hangingPunct="1"/>
            <a:r>
              <a:rPr lang="en-US" altLang="en-US" dirty="0">
                <a:solidFill>
                  <a:srgbClr val="000000"/>
                </a:solidFill>
                <a:latin typeface="Verdana" panose="020B0604030504040204" pitchFamily="34" charset="0"/>
              </a:rPr>
              <a:t>Note:</a:t>
            </a:r>
          </a:p>
          <a:p>
            <a:pPr eaLnBrk="1" hangingPunct="1"/>
            <a:r>
              <a:rPr lang="en-US" altLang="en-US" dirty="0">
                <a:solidFill>
                  <a:srgbClr val="000000"/>
                </a:solidFill>
                <a:latin typeface="Verdana" panose="020B0604030504040204" pitchFamily="34" charset="0"/>
              </a:rPr>
              <a:t>In order for the heart to pump efficiently, the individual myocardial fibers must contract and relax in a coordinated, rhythmic fashion. This characteristic of the healthy heartbeat is called synchrony. Synchrony is maintained by the heart's own intrinsic electrical system, which originates and transmits electrical impulses through a specialized conduction pathway. Just as the pulse is evidence of the heart's mechanical activity, the electrocardiogram or ECG, is evidence of its electrical activity (source: http://nuclearcardiologyseminars.net/electrophysiology/conduction accessed 2020)</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7</a:t>
            </a:fld>
            <a:endParaRPr lang="en-US" altLang="en-US"/>
          </a:p>
        </p:txBody>
      </p:sp>
    </p:spTree>
    <p:extLst>
      <p:ext uri="{BB962C8B-B14F-4D97-AF65-F5344CB8AC3E}">
        <p14:creationId xmlns:p14="http://schemas.microsoft.com/office/powerpoint/2010/main" val="290730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rPr>
              <a:t>These are basic facts about the structure and function of a healthy heart. The conduction system may be the only one that needs additional elaboration. This tissue is specialized to conduct an electrical signal that keeps the heart beating and at the rate needed to keep the body and every living cell oxygenated, and to carry away the waste such as CO</a:t>
            </a:r>
            <a:r>
              <a:rPr lang="en-US" altLang="en-US" baseline="-25000" dirty="0">
                <a:latin typeface="Times New Roman" panose="02020603050405020304" pitchFamily="18" charset="0"/>
              </a:rPr>
              <a:t>2</a:t>
            </a:r>
            <a:r>
              <a:rPr lang="en-US" altLang="en-US" dirty="0">
                <a:latin typeface="Times New Roman" panose="02020603050405020304" pitchFamily="18" charset="0"/>
              </a:rPr>
              <a:t>.</a:t>
            </a:r>
          </a:p>
          <a:p>
            <a:pPr eaLnBrk="1" hangingPunct="1"/>
            <a:r>
              <a:rPr lang="en-US" altLang="en-US" dirty="0">
                <a:solidFill>
                  <a:srgbClr val="000000"/>
                </a:solidFill>
                <a:latin typeface="Verdana" panose="020B0604030504040204" pitchFamily="34" charset="0"/>
              </a:rPr>
              <a:t>Note:</a:t>
            </a:r>
          </a:p>
          <a:p>
            <a:pPr eaLnBrk="1" hangingPunct="1"/>
            <a:r>
              <a:rPr lang="en-US" altLang="en-US" dirty="0">
                <a:solidFill>
                  <a:srgbClr val="000000"/>
                </a:solidFill>
                <a:latin typeface="Verdana" panose="020B0604030504040204" pitchFamily="34" charset="0"/>
              </a:rPr>
              <a:t>In order for the heart to pump efficiently, the individual myocardial fibers must contract and relax in a coordinated, rhythmic fashion. This characteristic of the healthy heartbeat is called synchrony. Synchrony is maintained by the heart's own intrinsic electrical system, which originates and transmits electrical impulses through a specialized conduction pathway. Just as the pulse is evidence of the heart's mechanical activity, the electrocardiogram or ECG, is evidence of its electrical activity (source: http://nuclearcardiologyseminars.net/electrophysiology/conduction accessed 2020)</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8</a:t>
            </a:fld>
            <a:endParaRPr lang="en-US" altLang="en-US"/>
          </a:p>
        </p:txBody>
      </p:sp>
    </p:spTree>
    <p:extLst>
      <p:ext uri="{BB962C8B-B14F-4D97-AF65-F5344CB8AC3E}">
        <p14:creationId xmlns:p14="http://schemas.microsoft.com/office/powerpoint/2010/main" val="2943626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panose="02020603050405020304" pitchFamily="18" charset="0"/>
              </a:rPr>
              <a:t>Using a heart model or creating a diagram here is useful for lab activities later.</a:t>
            </a:r>
          </a:p>
          <a:p>
            <a:endParaRPr lang="en-US" dirty="0"/>
          </a:p>
        </p:txBody>
      </p:sp>
      <p:sp>
        <p:nvSpPr>
          <p:cNvPr id="4" name="Slide Number Placeholder 3"/>
          <p:cNvSpPr>
            <a:spLocks noGrp="1"/>
          </p:cNvSpPr>
          <p:nvPr>
            <p:ph type="sldNum" sz="quarter" idx="5"/>
          </p:nvPr>
        </p:nvSpPr>
        <p:spPr/>
        <p:txBody>
          <a:bodyPr/>
          <a:lstStyle/>
          <a:p>
            <a:pPr>
              <a:defRPr/>
            </a:pPr>
            <a:fld id="{11596EE2-2AEE-4A56-911B-E3FF3C610D5A}" type="slidenum">
              <a:rPr lang="en-US" altLang="en-US" smtClean="0"/>
              <a:pPr>
                <a:defRPr/>
              </a:pPr>
              <a:t>9</a:t>
            </a:fld>
            <a:endParaRPr lang="en-US" altLang="en-US"/>
          </a:p>
        </p:txBody>
      </p:sp>
    </p:spTree>
    <p:extLst>
      <p:ext uri="{BB962C8B-B14F-4D97-AF65-F5344CB8AC3E}">
        <p14:creationId xmlns:p14="http://schemas.microsoft.com/office/powerpoint/2010/main" val="1892240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3BE3555-09EA-47D6-951A-094FE220D3F8}"/>
              </a:ext>
            </a:extLst>
          </p:cNvPr>
          <p:cNvGrpSpPr>
            <a:grpSpLocks/>
          </p:cNvGrpSpPr>
          <p:nvPr/>
        </p:nvGrpSpPr>
        <p:grpSpPr bwMode="auto">
          <a:xfrm>
            <a:off x="0" y="0"/>
            <a:ext cx="9144000" cy="3365500"/>
            <a:chOff x="0" y="0"/>
            <a:chExt cx="5760" cy="2120"/>
          </a:xfrm>
        </p:grpSpPr>
        <p:pic>
          <p:nvPicPr>
            <p:cNvPr id="5" name="Picture 3" descr="D:\FRONTPAGE THEMES\ARTSY\ARTBANNA.PNG">
              <a:extLst>
                <a:ext uri="{FF2B5EF4-FFF2-40B4-BE49-F238E27FC236}">
                  <a16:creationId xmlns:a16="http://schemas.microsoft.com/office/drawing/2014/main" id="{3BDE51B9-8527-4182-BD35-CD3CB861D5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125"/>
            <a:stretch>
              <a:fillRect/>
            </a:stretch>
          </p:blipFill>
          <p:spPr bwMode="invGray">
            <a:xfrm>
              <a:off x="0" y="0"/>
              <a:ext cx="57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Themes\Artsy\Arthsepa.gif">
              <a:extLst>
                <a:ext uri="{FF2B5EF4-FFF2-40B4-BE49-F238E27FC236}">
                  <a16:creationId xmlns:a16="http://schemas.microsoft.com/office/drawing/2014/main" id="{50CA5E5A-308B-4B64-A3BB-48BA91BB93F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8" y="2059"/>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Rectangle 5"/>
          <p:cNvSpPr>
            <a:spLocks noGrp="1" noChangeArrowheads="1"/>
          </p:cNvSpPr>
          <p:nvPr>
            <p:ph type="ctrTitle"/>
          </p:nvPr>
        </p:nvSpPr>
        <p:spPr>
          <a:xfrm>
            <a:off x="990600" y="1905000"/>
            <a:ext cx="7772400" cy="1143000"/>
          </a:xfrm>
        </p:spPr>
        <p:txBody>
          <a:bodyPr/>
          <a:lstStyle>
            <a:lvl1pPr algn="r">
              <a:defRPr/>
            </a:lvl1pPr>
          </a:lstStyle>
          <a:p>
            <a:pPr lvl="0"/>
            <a:r>
              <a:rPr lang="en-US" altLang="en-US" noProof="0"/>
              <a:t>Click to edit Master title style</a:t>
            </a:r>
          </a:p>
        </p:txBody>
      </p:sp>
      <p:sp>
        <p:nvSpPr>
          <p:cNvPr id="4102"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pPr lvl="0"/>
            <a:r>
              <a:rPr lang="en-US" altLang="en-US" noProof="0"/>
              <a:t>Click to edit Master subtitle style</a:t>
            </a:r>
          </a:p>
        </p:txBody>
      </p:sp>
      <p:sp>
        <p:nvSpPr>
          <p:cNvPr id="7" name="Rectangle 7">
            <a:extLst>
              <a:ext uri="{FF2B5EF4-FFF2-40B4-BE49-F238E27FC236}">
                <a16:creationId xmlns:a16="http://schemas.microsoft.com/office/drawing/2014/main" id="{005212DD-DA1E-48F0-A44C-F894E50F05D6}"/>
              </a:ext>
            </a:extLst>
          </p:cNvPr>
          <p:cNvSpPr>
            <a:spLocks noGrp="1" noChangeArrowheads="1"/>
          </p:cNvSpPr>
          <p:nvPr>
            <p:ph type="dt" sz="half" idx="10"/>
          </p:nvPr>
        </p:nvSpPr>
        <p:spPr>
          <a:xfrm>
            <a:off x="3359150" y="6343650"/>
            <a:ext cx="1905000" cy="457200"/>
          </a:xfrm>
        </p:spPr>
        <p:txBody>
          <a:bodyPr/>
          <a:lstStyle>
            <a:lvl1pPr>
              <a:defRPr sz="1400">
                <a:latin typeface="+mn-lt"/>
              </a:defRPr>
            </a:lvl1pPr>
          </a:lstStyle>
          <a:p>
            <a:pPr>
              <a:defRPr/>
            </a:pPr>
            <a:r>
              <a:rPr lang="en-US" altLang="en-US"/>
              <a:t>HE.9-12.1.3; HE.9-12.3.3.4</a:t>
            </a:r>
          </a:p>
        </p:txBody>
      </p:sp>
      <p:sp>
        <p:nvSpPr>
          <p:cNvPr id="8" name="Rectangle 8">
            <a:extLst>
              <a:ext uri="{FF2B5EF4-FFF2-40B4-BE49-F238E27FC236}">
                <a16:creationId xmlns:a16="http://schemas.microsoft.com/office/drawing/2014/main" id="{C3699C45-A4FE-4C02-9190-4DF60EE024AE}"/>
              </a:ext>
            </a:extLst>
          </p:cNvPr>
          <p:cNvSpPr>
            <a:spLocks noGrp="1" noChangeArrowheads="1"/>
          </p:cNvSpPr>
          <p:nvPr>
            <p:ph type="ftr" sz="quarter" idx="11"/>
          </p:nvPr>
        </p:nvSpPr>
        <p:spPr>
          <a:xfrm>
            <a:off x="6019800" y="6343650"/>
            <a:ext cx="2895600" cy="457200"/>
          </a:xfrm>
        </p:spPr>
        <p:txBody>
          <a:bodyPr/>
          <a:lstStyle>
            <a:lvl1pPr algn="r">
              <a:defRPr sz="1400"/>
            </a:lvl1pPr>
          </a:lstStyle>
          <a:p>
            <a:pPr>
              <a:defRPr/>
            </a:pPr>
            <a:endParaRPr lang="en-US" altLang="en-US"/>
          </a:p>
        </p:txBody>
      </p:sp>
      <p:sp>
        <p:nvSpPr>
          <p:cNvPr id="9" name="Rectangle 9">
            <a:extLst>
              <a:ext uri="{FF2B5EF4-FFF2-40B4-BE49-F238E27FC236}">
                <a16:creationId xmlns:a16="http://schemas.microsoft.com/office/drawing/2014/main" id="{E63DAF9F-9335-443B-B6C3-C11F4D64A28D}"/>
              </a:ext>
            </a:extLst>
          </p:cNvPr>
          <p:cNvSpPr>
            <a:spLocks noGrp="1" noChangeArrowheads="1"/>
          </p:cNvSpPr>
          <p:nvPr>
            <p:ph type="sldNum" sz="quarter" idx="12"/>
          </p:nvPr>
        </p:nvSpPr>
        <p:spPr>
          <a:xfrm>
            <a:off x="125413" y="6361113"/>
            <a:ext cx="1905000" cy="457200"/>
          </a:xfrm>
        </p:spPr>
        <p:txBody>
          <a:bodyPr/>
          <a:lstStyle>
            <a:lvl1pPr>
              <a:defRPr smtClean="0"/>
            </a:lvl1pPr>
          </a:lstStyle>
          <a:p>
            <a:pPr>
              <a:defRPr/>
            </a:pPr>
            <a:fld id="{47EEA002-1E19-4E63-973A-95C892C3BABC}" type="slidenum">
              <a:rPr lang="en-US" altLang="en-US"/>
              <a:pPr>
                <a:defRPr/>
              </a:pPr>
              <a:t>‹#›</a:t>
            </a:fld>
            <a:endParaRPr lang="en-US" altLang="en-US"/>
          </a:p>
        </p:txBody>
      </p:sp>
    </p:spTree>
    <p:extLst>
      <p:ext uri="{BB962C8B-B14F-4D97-AF65-F5344CB8AC3E}">
        <p14:creationId xmlns:p14="http://schemas.microsoft.com/office/powerpoint/2010/main" val="264424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ABE103F2-D51C-4CFC-AB2C-5D5A8B591CCA}"/>
              </a:ext>
            </a:extLst>
          </p:cNvPr>
          <p:cNvSpPr>
            <a:spLocks noGrp="1" noChangeArrowheads="1"/>
          </p:cNvSpPr>
          <p:nvPr>
            <p:ph type="ftr" sz="quarter" idx="10"/>
          </p:nvPr>
        </p:nvSpPr>
        <p:spPr>
          <a:ln/>
        </p:spPr>
        <p:txBody>
          <a:bodyPr/>
          <a:lstStyle>
            <a:lvl1pPr>
              <a:defRPr/>
            </a:lvl1pPr>
          </a:lstStyle>
          <a:p>
            <a:pPr>
              <a:defRPr/>
            </a:pPr>
            <a:r>
              <a:rPr lang="en-US" altLang="en-US"/>
              <a:t>Copyright </a:t>
            </a:r>
            <a:r>
              <a:rPr lang="en-US" altLang="en-US">
                <a:latin typeface="Comic Sans MS" pitchFamily="66" charset="0"/>
                <a:ea typeface="Cambria" pitchFamily="18" charset="0"/>
                <a:cs typeface="Cambria" pitchFamily="18" charset="0"/>
              </a:rPr>
              <a:t>Science Rules 2012</a:t>
            </a:r>
            <a:endParaRPr lang="en-US" altLang="en-US"/>
          </a:p>
        </p:txBody>
      </p:sp>
      <p:sp>
        <p:nvSpPr>
          <p:cNvPr id="5" name="Rectangle 9">
            <a:extLst>
              <a:ext uri="{FF2B5EF4-FFF2-40B4-BE49-F238E27FC236}">
                <a16:creationId xmlns:a16="http://schemas.microsoft.com/office/drawing/2014/main" id="{A7303FE4-B202-4F25-A1CA-FCCD7E56ED1F}"/>
              </a:ext>
            </a:extLst>
          </p:cNvPr>
          <p:cNvSpPr>
            <a:spLocks noGrp="1" noChangeArrowheads="1"/>
          </p:cNvSpPr>
          <p:nvPr>
            <p:ph type="sldNum" sz="quarter" idx="11"/>
          </p:nvPr>
        </p:nvSpPr>
        <p:spPr>
          <a:ln/>
        </p:spPr>
        <p:txBody>
          <a:bodyPr/>
          <a:lstStyle>
            <a:lvl1pPr>
              <a:defRPr/>
            </a:lvl1pPr>
          </a:lstStyle>
          <a:p>
            <a:pPr>
              <a:defRPr/>
            </a:pPr>
            <a:fld id="{D4018CDC-8A4C-4996-9751-FE4497966537}" type="slidenum">
              <a:rPr lang="en-US" altLang="en-US"/>
              <a:pPr>
                <a:defRPr/>
              </a:pPr>
              <a:t>‹#›</a:t>
            </a:fld>
            <a:endParaRPr lang="en-US" altLang="en-US"/>
          </a:p>
        </p:txBody>
      </p:sp>
      <p:sp>
        <p:nvSpPr>
          <p:cNvPr id="6" name="Rectangle 7">
            <a:extLst>
              <a:ext uri="{FF2B5EF4-FFF2-40B4-BE49-F238E27FC236}">
                <a16:creationId xmlns:a16="http://schemas.microsoft.com/office/drawing/2014/main" id="{9E5E0EE3-AF7F-4894-88EE-2692598E6CCC}"/>
              </a:ext>
            </a:extLst>
          </p:cNvPr>
          <p:cNvSpPr>
            <a:spLocks noGrp="1" noChangeArrowheads="1"/>
          </p:cNvSpPr>
          <p:nvPr>
            <p:ph type="dt" sz="half" idx="12"/>
          </p:nvPr>
        </p:nvSpPr>
        <p:spPr>
          <a:ln/>
        </p:spPr>
        <p:txBody>
          <a:bodyPr/>
          <a:lstStyle>
            <a:lvl1pPr>
              <a:defRPr/>
            </a:lvl1pPr>
          </a:lstStyle>
          <a:p>
            <a:pPr>
              <a:defRPr/>
            </a:pPr>
            <a:r>
              <a:rPr lang="en-US" altLang="en-US"/>
              <a:t>May not be sold, redistributed or posted on web.</a:t>
            </a:r>
          </a:p>
        </p:txBody>
      </p:sp>
    </p:spTree>
    <p:extLst>
      <p:ext uri="{BB962C8B-B14F-4D97-AF65-F5344CB8AC3E}">
        <p14:creationId xmlns:p14="http://schemas.microsoft.com/office/powerpoint/2010/main" val="195443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722313"/>
            <a:ext cx="21590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7500" y="722313"/>
            <a:ext cx="6326188"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59BF034-A346-40EE-8D25-40A7C0BC464E}"/>
              </a:ext>
            </a:extLst>
          </p:cNvPr>
          <p:cNvSpPr>
            <a:spLocks noGrp="1" noChangeArrowheads="1"/>
          </p:cNvSpPr>
          <p:nvPr>
            <p:ph type="ftr" sz="quarter" idx="10"/>
          </p:nvPr>
        </p:nvSpPr>
        <p:spPr>
          <a:ln/>
        </p:spPr>
        <p:txBody>
          <a:bodyPr/>
          <a:lstStyle>
            <a:lvl1pPr>
              <a:defRPr/>
            </a:lvl1pPr>
          </a:lstStyle>
          <a:p>
            <a:pPr>
              <a:defRPr/>
            </a:pPr>
            <a:r>
              <a:rPr lang="en-US" altLang="en-US"/>
              <a:t>Copyright </a:t>
            </a:r>
            <a:r>
              <a:rPr lang="en-US" altLang="en-US">
                <a:latin typeface="Comic Sans MS" pitchFamily="66" charset="0"/>
                <a:ea typeface="Cambria" pitchFamily="18" charset="0"/>
                <a:cs typeface="Cambria" pitchFamily="18" charset="0"/>
              </a:rPr>
              <a:t>Science Rules 2012</a:t>
            </a:r>
            <a:endParaRPr lang="en-US" altLang="en-US"/>
          </a:p>
        </p:txBody>
      </p:sp>
      <p:sp>
        <p:nvSpPr>
          <p:cNvPr id="5" name="Rectangle 9">
            <a:extLst>
              <a:ext uri="{FF2B5EF4-FFF2-40B4-BE49-F238E27FC236}">
                <a16:creationId xmlns:a16="http://schemas.microsoft.com/office/drawing/2014/main" id="{68EED39F-39E2-46F6-9002-C6FC31DAE7EA}"/>
              </a:ext>
            </a:extLst>
          </p:cNvPr>
          <p:cNvSpPr>
            <a:spLocks noGrp="1" noChangeArrowheads="1"/>
          </p:cNvSpPr>
          <p:nvPr>
            <p:ph type="sldNum" sz="quarter" idx="11"/>
          </p:nvPr>
        </p:nvSpPr>
        <p:spPr>
          <a:ln/>
        </p:spPr>
        <p:txBody>
          <a:bodyPr/>
          <a:lstStyle>
            <a:lvl1pPr>
              <a:defRPr/>
            </a:lvl1pPr>
          </a:lstStyle>
          <a:p>
            <a:pPr>
              <a:defRPr/>
            </a:pPr>
            <a:fld id="{823F577F-802F-4552-BEA8-7D7A38854B1C}" type="slidenum">
              <a:rPr lang="en-US" altLang="en-US"/>
              <a:pPr>
                <a:defRPr/>
              </a:pPr>
              <a:t>‹#›</a:t>
            </a:fld>
            <a:endParaRPr lang="en-US" altLang="en-US"/>
          </a:p>
        </p:txBody>
      </p:sp>
      <p:sp>
        <p:nvSpPr>
          <p:cNvPr id="6" name="Rectangle 7">
            <a:extLst>
              <a:ext uri="{FF2B5EF4-FFF2-40B4-BE49-F238E27FC236}">
                <a16:creationId xmlns:a16="http://schemas.microsoft.com/office/drawing/2014/main" id="{22908F0E-A819-4BBD-AD24-1A4BCA031E4A}"/>
              </a:ext>
            </a:extLst>
          </p:cNvPr>
          <p:cNvSpPr>
            <a:spLocks noGrp="1" noChangeArrowheads="1"/>
          </p:cNvSpPr>
          <p:nvPr>
            <p:ph type="dt" sz="half" idx="12"/>
          </p:nvPr>
        </p:nvSpPr>
        <p:spPr>
          <a:ln/>
        </p:spPr>
        <p:txBody>
          <a:bodyPr/>
          <a:lstStyle>
            <a:lvl1pPr>
              <a:defRPr/>
            </a:lvl1pPr>
          </a:lstStyle>
          <a:p>
            <a:pPr>
              <a:defRPr/>
            </a:pPr>
            <a:r>
              <a:rPr lang="en-US" altLang="en-US"/>
              <a:t>May not be sold, redistributed or posted on web.</a:t>
            </a:r>
          </a:p>
        </p:txBody>
      </p:sp>
    </p:spTree>
    <p:extLst>
      <p:ext uri="{BB962C8B-B14F-4D97-AF65-F5344CB8AC3E}">
        <p14:creationId xmlns:p14="http://schemas.microsoft.com/office/powerpoint/2010/main" val="152455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95032B3-4732-42F5-B96F-2198733BFD86}"/>
              </a:ext>
            </a:extLst>
          </p:cNvPr>
          <p:cNvSpPr>
            <a:spLocks noGrp="1" noChangeArrowheads="1"/>
          </p:cNvSpPr>
          <p:nvPr>
            <p:ph type="ftr" sz="quarter" idx="10"/>
          </p:nvPr>
        </p:nvSpPr>
        <p:spPr>
          <a:ln/>
        </p:spPr>
        <p:txBody>
          <a:bodyPr/>
          <a:lstStyle>
            <a:lvl1pPr>
              <a:defRPr/>
            </a:lvl1pPr>
          </a:lstStyle>
          <a:p>
            <a:pPr>
              <a:defRPr/>
            </a:pPr>
            <a:r>
              <a:rPr lang="en-US" altLang="en-US" dirty="0"/>
              <a:t>Copyright © </a:t>
            </a:r>
            <a:r>
              <a:rPr lang="en-US" altLang="en-US" dirty="0">
                <a:latin typeface="Comic Sans MS" pitchFamily="66" charset="0"/>
                <a:ea typeface="Cambria" pitchFamily="18" charset="0"/>
                <a:cs typeface="Cambria" pitchFamily="18" charset="0"/>
              </a:rPr>
              <a:t>Science Rules 2012-Present</a:t>
            </a:r>
            <a:endParaRPr lang="en-US" altLang="en-US" dirty="0"/>
          </a:p>
        </p:txBody>
      </p:sp>
      <p:sp>
        <p:nvSpPr>
          <p:cNvPr id="5" name="Rectangle 9">
            <a:extLst>
              <a:ext uri="{FF2B5EF4-FFF2-40B4-BE49-F238E27FC236}">
                <a16:creationId xmlns:a16="http://schemas.microsoft.com/office/drawing/2014/main" id="{518C9FB5-96DA-45CC-8AF7-D45437E6F109}"/>
              </a:ext>
            </a:extLst>
          </p:cNvPr>
          <p:cNvSpPr>
            <a:spLocks noGrp="1" noChangeArrowheads="1"/>
          </p:cNvSpPr>
          <p:nvPr>
            <p:ph type="sldNum" sz="quarter" idx="11"/>
          </p:nvPr>
        </p:nvSpPr>
        <p:spPr>
          <a:ln/>
        </p:spPr>
        <p:txBody>
          <a:bodyPr/>
          <a:lstStyle>
            <a:lvl1pPr>
              <a:defRPr/>
            </a:lvl1pPr>
          </a:lstStyle>
          <a:p>
            <a:pPr>
              <a:defRPr/>
            </a:pPr>
            <a:fld id="{3CAF041C-1BD6-4FA4-A372-1F39388BD4E4}" type="slidenum">
              <a:rPr lang="en-US" altLang="en-US"/>
              <a:pPr>
                <a:defRPr/>
              </a:pPr>
              <a:t>‹#›</a:t>
            </a:fld>
            <a:endParaRPr lang="en-US" altLang="en-US"/>
          </a:p>
        </p:txBody>
      </p:sp>
      <p:sp>
        <p:nvSpPr>
          <p:cNvPr id="6" name="Rectangle 7">
            <a:extLst>
              <a:ext uri="{FF2B5EF4-FFF2-40B4-BE49-F238E27FC236}">
                <a16:creationId xmlns:a16="http://schemas.microsoft.com/office/drawing/2014/main" id="{98D64D61-CC5A-43A6-9A2A-7606B189947C}"/>
              </a:ext>
            </a:extLst>
          </p:cNvPr>
          <p:cNvSpPr>
            <a:spLocks noGrp="1" noChangeArrowheads="1"/>
          </p:cNvSpPr>
          <p:nvPr>
            <p:ph type="dt" sz="half"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59362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CED5B459-2916-4728-9A7F-0C630AD8EC19}"/>
              </a:ext>
            </a:extLst>
          </p:cNvPr>
          <p:cNvSpPr>
            <a:spLocks noGrp="1" noChangeArrowheads="1"/>
          </p:cNvSpPr>
          <p:nvPr>
            <p:ph type="ftr" sz="quarter" idx="10"/>
          </p:nvPr>
        </p:nvSpPr>
        <p:spPr>
          <a:ln/>
        </p:spPr>
        <p:txBody>
          <a:bodyPr/>
          <a:lstStyle>
            <a:lvl1pPr>
              <a:defRPr/>
            </a:lvl1pPr>
          </a:lstStyle>
          <a:p>
            <a:pPr>
              <a:defRPr/>
            </a:pPr>
            <a:r>
              <a:rPr lang="en-US" altLang="en-US"/>
              <a:t>Copyright </a:t>
            </a:r>
            <a:r>
              <a:rPr lang="en-US" altLang="en-US">
                <a:latin typeface="Comic Sans MS" pitchFamily="66" charset="0"/>
                <a:ea typeface="Cambria" pitchFamily="18" charset="0"/>
                <a:cs typeface="Cambria" pitchFamily="18" charset="0"/>
              </a:rPr>
              <a:t>Science Rules 2012</a:t>
            </a:r>
            <a:endParaRPr lang="en-US" altLang="en-US"/>
          </a:p>
        </p:txBody>
      </p:sp>
      <p:sp>
        <p:nvSpPr>
          <p:cNvPr id="5" name="Rectangle 9">
            <a:extLst>
              <a:ext uri="{FF2B5EF4-FFF2-40B4-BE49-F238E27FC236}">
                <a16:creationId xmlns:a16="http://schemas.microsoft.com/office/drawing/2014/main" id="{67928637-C451-4EF0-B2D7-CDE92419DCDA}"/>
              </a:ext>
            </a:extLst>
          </p:cNvPr>
          <p:cNvSpPr>
            <a:spLocks noGrp="1" noChangeArrowheads="1"/>
          </p:cNvSpPr>
          <p:nvPr>
            <p:ph type="sldNum" sz="quarter" idx="11"/>
          </p:nvPr>
        </p:nvSpPr>
        <p:spPr>
          <a:ln/>
        </p:spPr>
        <p:txBody>
          <a:bodyPr/>
          <a:lstStyle>
            <a:lvl1pPr>
              <a:defRPr/>
            </a:lvl1pPr>
          </a:lstStyle>
          <a:p>
            <a:pPr>
              <a:defRPr/>
            </a:pPr>
            <a:fld id="{F1AE8220-301E-42FD-B750-22FDF8B6D843}" type="slidenum">
              <a:rPr lang="en-US" altLang="en-US"/>
              <a:pPr>
                <a:defRPr/>
              </a:pPr>
              <a:t>‹#›</a:t>
            </a:fld>
            <a:endParaRPr lang="en-US" altLang="en-US"/>
          </a:p>
        </p:txBody>
      </p:sp>
      <p:sp>
        <p:nvSpPr>
          <p:cNvPr id="6" name="Rectangle 7">
            <a:extLst>
              <a:ext uri="{FF2B5EF4-FFF2-40B4-BE49-F238E27FC236}">
                <a16:creationId xmlns:a16="http://schemas.microsoft.com/office/drawing/2014/main" id="{27BD7A24-F5A8-4CAF-AED8-E6999FF84C41}"/>
              </a:ext>
            </a:extLst>
          </p:cNvPr>
          <p:cNvSpPr>
            <a:spLocks noGrp="1" noChangeArrowheads="1"/>
          </p:cNvSpPr>
          <p:nvPr>
            <p:ph type="dt" sz="half" idx="12"/>
          </p:nvPr>
        </p:nvSpPr>
        <p:spPr>
          <a:ln/>
        </p:spPr>
        <p:txBody>
          <a:bodyPr/>
          <a:lstStyle>
            <a:lvl1pPr>
              <a:defRPr/>
            </a:lvl1pPr>
          </a:lstStyle>
          <a:p>
            <a:pPr>
              <a:defRPr/>
            </a:pPr>
            <a:r>
              <a:rPr lang="en-US" altLang="en-US"/>
              <a:t>May not be sold, redistributed or posted on web.</a:t>
            </a:r>
          </a:p>
        </p:txBody>
      </p:sp>
    </p:spTree>
    <p:extLst>
      <p:ext uri="{BB962C8B-B14F-4D97-AF65-F5344CB8AC3E}">
        <p14:creationId xmlns:p14="http://schemas.microsoft.com/office/powerpoint/2010/main" val="294508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FCFE59CF-563B-4072-9B10-A37B017A72BE}"/>
              </a:ext>
            </a:extLst>
          </p:cNvPr>
          <p:cNvSpPr>
            <a:spLocks noGrp="1" noChangeArrowheads="1"/>
          </p:cNvSpPr>
          <p:nvPr>
            <p:ph type="ftr" sz="quarter" idx="10"/>
          </p:nvPr>
        </p:nvSpPr>
        <p:spPr>
          <a:ln/>
        </p:spPr>
        <p:txBody>
          <a:bodyPr/>
          <a:lstStyle>
            <a:lvl1pPr>
              <a:defRPr/>
            </a:lvl1pPr>
          </a:lstStyle>
          <a:p>
            <a:pPr>
              <a:defRPr/>
            </a:pPr>
            <a:r>
              <a:rPr lang="en-US" altLang="en-US"/>
              <a:t>Copyright </a:t>
            </a:r>
            <a:r>
              <a:rPr lang="en-US" altLang="en-US">
                <a:latin typeface="Comic Sans MS" pitchFamily="66" charset="0"/>
                <a:ea typeface="Cambria" pitchFamily="18" charset="0"/>
                <a:cs typeface="Cambria" pitchFamily="18" charset="0"/>
              </a:rPr>
              <a:t>Science Rules 2012</a:t>
            </a:r>
            <a:endParaRPr lang="en-US" altLang="en-US"/>
          </a:p>
        </p:txBody>
      </p:sp>
      <p:sp>
        <p:nvSpPr>
          <p:cNvPr id="6" name="Rectangle 9">
            <a:extLst>
              <a:ext uri="{FF2B5EF4-FFF2-40B4-BE49-F238E27FC236}">
                <a16:creationId xmlns:a16="http://schemas.microsoft.com/office/drawing/2014/main" id="{65F4B62C-A8F0-4FB0-B4AB-7E079D8F7F1E}"/>
              </a:ext>
            </a:extLst>
          </p:cNvPr>
          <p:cNvSpPr>
            <a:spLocks noGrp="1" noChangeArrowheads="1"/>
          </p:cNvSpPr>
          <p:nvPr>
            <p:ph type="sldNum" sz="quarter" idx="11"/>
          </p:nvPr>
        </p:nvSpPr>
        <p:spPr>
          <a:ln/>
        </p:spPr>
        <p:txBody>
          <a:bodyPr/>
          <a:lstStyle>
            <a:lvl1pPr>
              <a:defRPr/>
            </a:lvl1pPr>
          </a:lstStyle>
          <a:p>
            <a:pPr>
              <a:defRPr/>
            </a:pPr>
            <a:fld id="{9AD54337-B0C3-48FC-AF2D-67503D9D53D1}" type="slidenum">
              <a:rPr lang="en-US" altLang="en-US"/>
              <a:pPr>
                <a:defRPr/>
              </a:pPr>
              <a:t>‹#›</a:t>
            </a:fld>
            <a:endParaRPr lang="en-US" altLang="en-US"/>
          </a:p>
        </p:txBody>
      </p:sp>
      <p:sp>
        <p:nvSpPr>
          <p:cNvPr id="7" name="Rectangle 7">
            <a:extLst>
              <a:ext uri="{FF2B5EF4-FFF2-40B4-BE49-F238E27FC236}">
                <a16:creationId xmlns:a16="http://schemas.microsoft.com/office/drawing/2014/main" id="{66C8C8E9-A350-468A-8C51-95BE8309DD10}"/>
              </a:ext>
            </a:extLst>
          </p:cNvPr>
          <p:cNvSpPr>
            <a:spLocks noGrp="1" noChangeArrowheads="1"/>
          </p:cNvSpPr>
          <p:nvPr>
            <p:ph type="dt" sz="half" idx="12"/>
          </p:nvPr>
        </p:nvSpPr>
        <p:spPr>
          <a:ln/>
        </p:spPr>
        <p:txBody>
          <a:bodyPr/>
          <a:lstStyle>
            <a:lvl1pPr>
              <a:defRPr/>
            </a:lvl1pPr>
          </a:lstStyle>
          <a:p>
            <a:pPr>
              <a:defRPr/>
            </a:pPr>
            <a:r>
              <a:rPr lang="en-US" altLang="en-US"/>
              <a:t>May not be sold, redistributed or posted on web.</a:t>
            </a:r>
          </a:p>
        </p:txBody>
      </p:sp>
    </p:spTree>
    <p:extLst>
      <p:ext uri="{BB962C8B-B14F-4D97-AF65-F5344CB8AC3E}">
        <p14:creationId xmlns:p14="http://schemas.microsoft.com/office/powerpoint/2010/main" val="412949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BAF8D5EA-38E2-40CC-9C8B-6545F63BF28B}"/>
              </a:ext>
            </a:extLst>
          </p:cNvPr>
          <p:cNvSpPr>
            <a:spLocks noGrp="1" noChangeArrowheads="1"/>
          </p:cNvSpPr>
          <p:nvPr>
            <p:ph type="ftr" sz="quarter" idx="10"/>
          </p:nvPr>
        </p:nvSpPr>
        <p:spPr>
          <a:ln/>
        </p:spPr>
        <p:txBody>
          <a:bodyPr/>
          <a:lstStyle>
            <a:lvl1pPr>
              <a:defRPr/>
            </a:lvl1pPr>
          </a:lstStyle>
          <a:p>
            <a:pPr>
              <a:defRPr/>
            </a:pPr>
            <a:r>
              <a:rPr lang="en-US" altLang="en-US"/>
              <a:t>Copyright </a:t>
            </a:r>
            <a:r>
              <a:rPr lang="en-US" altLang="en-US">
                <a:latin typeface="Comic Sans MS" pitchFamily="66" charset="0"/>
                <a:ea typeface="Cambria" pitchFamily="18" charset="0"/>
                <a:cs typeface="Cambria" pitchFamily="18" charset="0"/>
              </a:rPr>
              <a:t>Science Rules 2012</a:t>
            </a:r>
            <a:endParaRPr lang="en-US" altLang="en-US"/>
          </a:p>
        </p:txBody>
      </p:sp>
      <p:sp>
        <p:nvSpPr>
          <p:cNvPr id="8" name="Rectangle 9">
            <a:extLst>
              <a:ext uri="{FF2B5EF4-FFF2-40B4-BE49-F238E27FC236}">
                <a16:creationId xmlns:a16="http://schemas.microsoft.com/office/drawing/2014/main" id="{FDD6E042-7C4D-4822-8AC7-F2E324691D8A}"/>
              </a:ext>
            </a:extLst>
          </p:cNvPr>
          <p:cNvSpPr>
            <a:spLocks noGrp="1" noChangeArrowheads="1"/>
          </p:cNvSpPr>
          <p:nvPr>
            <p:ph type="sldNum" sz="quarter" idx="11"/>
          </p:nvPr>
        </p:nvSpPr>
        <p:spPr>
          <a:ln/>
        </p:spPr>
        <p:txBody>
          <a:bodyPr/>
          <a:lstStyle>
            <a:lvl1pPr>
              <a:defRPr/>
            </a:lvl1pPr>
          </a:lstStyle>
          <a:p>
            <a:pPr>
              <a:defRPr/>
            </a:pPr>
            <a:fld id="{C9A9ADAA-BA52-4F43-A2BB-60ECB6D7CB60}" type="slidenum">
              <a:rPr lang="en-US" altLang="en-US"/>
              <a:pPr>
                <a:defRPr/>
              </a:pPr>
              <a:t>‹#›</a:t>
            </a:fld>
            <a:endParaRPr lang="en-US" altLang="en-US"/>
          </a:p>
        </p:txBody>
      </p:sp>
      <p:sp>
        <p:nvSpPr>
          <p:cNvPr id="9" name="Rectangle 7">
            <a:extLst>
              <a:ext uri="{FF2B5EF4-FFF2-40B4-BE49-F238E27FC236}">
                <a16:creationId xmlns:a16="http://schemas.microsoft.com/office/drawing/2014/main" id="{749B49E3-C6B0-477B-9E21-BEBEFA72E1AD}"/>
              </a:ext>
            </a:extLst>
          </p:cNvPr>
          <p:cNvSpPr>
            <a:spLocks noGrp="1" noChangeArrowheads="1"/>
          </p:cNvSpPr>
          <p:nvPr>
            <p:ph type="dt" sz="half" idx="12"/>
          </p:nvPr>
        </p:nvSpPr>
        <p:spPr>
          <a:ln/>
        </p:spPr>
        <p:txBody>
          <a:bodyPr/>
          <a:lstStyle>
            <a:lvl1pPr>
              <a:defRPr/>
            </a:lvl1pPr>
          </a:lstStyle>
          <a:p>
            <a:pPr>
              <a:defRPr/>
            </a:pPr>
            <a:r>
              <a:rPr lang="en-US" altLang="en-US"/>
              <a:t>May not be sold, redistributed or posted on web.</a:t>
            </a:r>
          </a:p>
        </p:txBody>
      </p:sp>
    </p:spTree>
    <p:extLst>
      <p:ext uri="{BB962C8B-B14F-4D97-AF65-F5344CB8AC3E}">
        <p14:creationId xmlns:p14="http://schemas.microsoft.com/office/powerpoint/2010/main" val="407105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F988E28C-DD3B-47C4-9EA6-4A4FD35CF222}"/>
              </a:ext>
            </a:extLst>
          </p:cNvPr>
          <p:cNvSpPr>
            <a:spLocks noGrp="1" noChangeArrowheads="1"/>
          </p:cNvSpPr>
          <p:nvPr>
            <p:ph type="ftr" sz="quarter" idx="10"/>
          </p:nvPr>
        </p:nvSpPr>
        <p:spPr>
          <a:ln/>
        </p:spPr>
        <p:txBody>
          <a:bodyPr/>
          <a:lstStyle>
            <a:lvl1pPr>
              <a:defRPr/>
            </a:lvl1pPr>
          </a:lstStyle>
          <a:p>
            <a:pPr>
              <a:defRPr/>
            </a:pPr>
            <a:r>
              <a:rPr lang="en-US" altLang="en-US"/>
              <a:t>Copyright </a:t>
            </a:r>
            <a:r>
              <a:rPr lang="en-US" altLang="en-US">
                <a:latin typeface="Comic Sans MS" pitchFamily="66" charset="0"/>
                <a:ea typeface="Cambria" pitchFamily="18" charset="0"/>
                <a:cs typeface="Cambria" pitchFamily="18" charset="0"/>
              </a:rPr>
              <a:t>Science Rules 2012</a:t>
            </a:r>
            <a:endParaRPr lang="en-US" altLang="en-US"/>
          </a:p>
        </p:txBody>
      </p:sp>
      <p:sp>
        <p:nvSpPr>
          <p:cNvPr id="4" name="Rectangle 9">
            <a:extLst>
              <a:ext uri="{FF2B5EF4-FFF2-40B4-BE49-F238E27FC236}">
                <a16:creationId xmlns:a16="http://schemas.microsoft.com/office/drawing/2014/main" id="{CF7644FE-E91F-46FD-BB0B-DBA206205485}"/>
              </a:ext>
            </a:extLst>
          </p:cNvPr>
          <p:cNvSpPr>
            <a:spLocks noGrp="1" noChangeArrowheads="1"/>
          </p:cNvSpPr>
          <p:nvPr>
            <p:ph type="sldNum" sz="quarter" idx="11"/>
          </p:nvPr>
        </p:nvSpPr>
        <p:spPr>
          <a:ln/>
        </p:spPr>
        <p:txBody>
          <a:bodyPr/>
          <a:lstStyle>
            <a:lvl1pPr>
              <a:defRPr/>
            </a:lvl1pPr>
          </a:lstStyle>
          <a:p>
            <a:pPr>
              <a:defRPr/>
            </a:pPr>
            <a:fld id="{9415D5AA-98FA-47A3-9A55-67099F7A75B6}" type="slidenum">
              <a:rPr lang="en-US" altLang="en-US"/>
              <a:pPr>
                <a:defRPr/>
              </a:pPr>
              <a:t>‹#›</a:t>
            </a:fld>
            <a:endParaRPr lang="en-US" altLang="en-US"/>
          </a:p>
        </p:txBody>
      </p:sp>
      <p:sp>
        <p:nvSpPr>
          <p:cNvPr id="5" name="Rectangle 7">
            <a:extLst>
              <a:ext uri="{FF2B5EF4-FFF2-40B4-BE49-F238E27FC236}">
                <a16:creationId xmlns:a16="http://schemas.microsoft.com/office/drawing/2014/main" id="{F3C1E4C4-CE69-479E-A73C-4F5F6301EA66}"/>
              </a:ext>
            </a:extLst>
          </p:cNvPr>
          <p:cNvSpPr>
            <a:spLocks noGrp="1" noChangeArrowheads="1"/>
          </p:cNvSpPr>
          <p:nvPr>
            <p:ph type="dt" sz="half" idx="12"/>
          </p:nvPr>
        </p:nvSpPr>
        <p:spPr>
          <a:ln/>
        </p:spPr>
        <p:txBody>
          <a:bodyPr/>
          <a:lstStyle>
            <a:lvl1pPr>
              <a:defRPr/>
            </a:lvl1pPr>
          </a:lstStyle>
          <a:p>
            <a:pPr>
              <a:defRPr/>
            </a:pPr>
            <a:r>
              <a:rPr lang="en-US" altLang="en-US"/>
              <a:t>May not be sold, redistributed or posted on web.</a:t>
            </a:r>
          </a:p>
        </p:txBody>
      </p:sp>
    </p:spTree>
    <p:extLst>
      <p:ext uri="{BB962C8B-B14F-4D97-AF65-F5344CB8AC3E}">
        <p14:creationId xmlns:p14="http://schemas.microsoft.com/office/powerpoint/2010/main" val="149917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22D23F88-58C4-41A8-BBD8-48B47DAE9EC2}"/>
              </a:ext>
            </a:extLst>
          </p:cNvPr>
          <p:cNvSpPr>
            <a:spLocks noGrp="1" noChangeArrowheads="1"/>
          </p:cNvSpPr>
          <p:nvPr>
            <p:ph type="ftr" sz="quarter" idx="10"/>
          </p:nvPr>
        </p:nvSpPr>
        <p:spPr>
          <a:ln/>
        </p:spPr>
        <p:txBody>
          <a:bodyPr/>
          <a:lstStyle>
            <a:lvl1pPr>
              <a:defRPr/>
            </a:lvl1pPr>
          </a:lstStyle>
          <a:p>
            <a:pPr>
              <a:defRPr/>
            </a:pPr>
            <a:r>
              <a:rPr lang="en-US" altLang="en-US"/>
              <a:t>Copyright </a:t>
            </a:r>
            <a:r>
              <a:rPr lang="en-US" altLang="en-US">
                <a:latin typeface="Comic Sans MS" pitchFamily="66" charset="0"/>
                <a:ea typeface="Cambria" pitchFamily="18" charset="0"/>
                <a:cs typeface="Cambria" pitchFamily="18" charset="0"/>
              </a:rPr>
              <a:t>Science Rules 2012</a:t>
            </a:r>
            <a:endParaRPr lang="en-US" altLang="en-US"/>
          </a:p>
        </p:txBody>
      </p:sp>
      <p:sp>
        <p:nvSpPr>
          <p:cNvPr id="3" name="Rectangle 9">
            <a:extLst>
              <a:ext uri="{FF2B5EF4-FFF2-40B4-BE49-F238E27FC236}">
                <a16:creationId xmlns:a16="http://schemas.microsoft.com/office/drawing/2014/main" id="{A75C57CA-3C07-4D1F-A15A-3C17845EEC4F}"/>
              </a:ext>
            </a:extLst>
          </p:cNvPr>
          <p:cNvSpPr>
            <a:spLocks noGrp="1" noChangeArrowheads="1"/>
          </p:cNvSpPr>
          <p:nvPr>
            <p:ph type="sldNum" sz="quarter" idx="11"/>
          </p:nvPr>
        </p:nvSpPr>
        <p:spPr>
          <a:ln/>
        </p:spPr>
        <p:txBody>
          <a:bodyPr/>
          <a:lstStyle>
            <a:lvl1pPr>
              <a:defRPr/>
            </a:lvl1pPr>
          </a:lstStyle>
          <a:p>
            <a:pPr>
              <a:defRPr/>
            </a:pPr>
            <a:fld id="{BC80FBEE-FF42-40B0-8117-C25149F0DE30}" type="slidenum">
              <a:rPr lang="en-US" altLang="en-US"/>
              <a:pPr>
                <a:defRPr/>
              </a:pPr>
              <a:t>‹#›</a:t>
            </a:fld>
            <a:endParaRPr lang="en-US" altLang="en-US"/>
          </a:p>
        </p:txBody>
      </p:sp>
      <p:sp>
        <p:nvSpPr>
          <p:cNvPr id="4" name="Rectangle 7">
            <a:extLst>
              <a:ext uri="{FF2B5EF4-FFF2-40B4-BE49-F238E27FC236}">
                <a16:creationId xmlns:a16="http://schemas.microsoft.com/office/drawing/2014/main" id="{B933E19F-EA31-498E-A517-DF486F5D0F31}"/>
              </a:ext>
            </a:extLst>
          </p:cNvPr>
          <p:cNvSpPr>
            <a:spLocks noGrp="1" noChangeArrowheads="1"/>
          </p:cNvSpPr>
          <p:nvPr>
            <p:ph type="dt" sz="half" idx="12"/>
          </p:nvPr>
        </p:nvSpPr>
        <p:spPr>
          <a:ln/>
        </p:spPr>
        <p:txBody>
          <a:bodyPr/>
          <a:lstStyle>
            <a:lvl1pPr>
              <a:defRPr/>
            </a:lvl1pPr>
          </a:lstStyle>
          <a:p>
            <a:pPr>
              <a:defRPr/>
            </a:pPr>
            <a:r>
              <a:rPr lang="en-US" altLang="en-US"/>
              <a:t>May not be sold, redistributed or posted on web.</a:t>
            </a:r>
          </a:p>
        </p:txBody>
      </p:sp>
    </p:spTree>
    <p:extLst>
      <p:ext uri="{BB962C8B-B14F-4D97-AF65-F5344CB8AC3E}">
        <p14:creationId xmlns:p14="http://schemas.microsoft.com/office/powerpoint/2010/main" val="205891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7AB5CCA6-E6FC-4B90-83F6-0813A07F6046}"/>
              </a:ext>
            </a:extLst>
          </p:cNvPr>
          <p:cNvSpPr>
            <a:spLocks noGrp="1" noChangeArrowheads="1"/>
          </p:cNvSpPr>
          <p:nvPr>
            <p:ph type="ftr" sz="quarter" idx="10"/>
          </p:nvPr>
        </p:nvSpPr>
        <p:spPr>
          <a:ln/>
        </p:spPr>
        <p:txBody>
          <a:bodyPr/>
          <a:lstStyle>
            <a:lvl1pPr>
              <a:defRPr/>
            </a:lvl1pPr>
          </a:lstStyle>
          <a:p>
            <a:pPr>
              <a:defRPr/>
            </a:pPr>
            <a:r>
              <a:rPr lang="en-US" altLang="en-US"/>
              <a:t>Copyright </a:t>
            </a:r>
            <a:r>
              <a:rPr lang="en-US" altLang="en-US">
                <a:latin typeface="Comic Sans MS" pitchFamily="66" charset="0"/>
                <a:ea typeface="Cambria" pitchFamily="18" charset="0"/>
                <a:cs typeface="Cambria" pitchFamily="18" charset="0"/>
              </a:rPr>
              <a:t>Science Rules 2012</a:t>
            </a:r>
            <a:endParaRPr lang="en-US" altLang="en-US"/>
          </a:p>
        </p:txBody>
      </p:sp>
      <p:sp>
        <p:nvSpPr>
          <p:cNvPr id="6" name="Rectangle 9">
            <a:extLst>
              <a:ext uri="{FF2B5EF4-FFF2-40B4-BE49-F238E27FC236}">
                <a16:creationId xmlns:a16="http://schemas.microsoft.com/office/drawing/2014/main" id="{0D2AA06E-C2FF-4E1E-B44A-23AF9426EF0F}"/>
              </a:ext>
            </a:extLst>
          </p:cNvPr>
          <p:cNvSpPr>
            <a:spLocks noGrp="1" noChangeArrowheads="1"/>
          </p:cNvSpPr>
          <p:nvPr>
            <p:ph type="sldNum" sz="quarter" idx="11"/>
          </p:nvPr>
        </p:nvSpPr>
        <p:spPr>
          <a:ln/>
        </p:spPr>
        <p:txBody>
          <a:bodyPr/>
          <a:lstStyle>
            <a:lvl1pPr>
              <a:defRPr/>
            </a:lvl1pPr>
          </a:lstStyle>
          <a:p>
            <a:pPr>
              <a:defRPr/>
            </a:pPr>
            <a:fld id="{E21683F1-6662-4067-8143-2AC42FCCFBF4}" type="slidenum">
              <a:rPr lang="en-US" altLang="en-US"/>
              <a:pPr>
                <a:defRPr/>
              </a:pPr>
              <a:t>‹#›</a:t>
            </a:fld>
            <a:endParaRPr lang="en-US" altLang="en-US"/>
          </a:p>
        </p:txBody>
      </p:sp>
      <p:sp>
        <p:nvSpPr>
          <p:cNvPr id="7" name="Rectangle 7">
            <a:extLst>
              <a:ext uri="{FF2B5EF4-FFF2-40B4-BE49-F238E27FC236}">
                <a16:creationId xmlns:a16="http://schemas.microsoft.com/office/drawing/2014/main" id="{1959EC62-7B7B-443C-BE56-D407D524C3C9}"/>
              </a:ext>
            </a:extLst>
          </p:cNvPr>
          <p:cNvSpPr>
            <a:spLocks noGrp="1" noChangeArrowheads="1"/>
          </p:cNvSpPr>
          <p:nvPr>
            <p:ph type="dt" sz="half" idx="12"/>
          </p:nvPr>
        </p:nvSpPr>
        <p:spPr>
          <a:ln/>
        </p:spPr>
        <p:txBody>
          <a:bodyPr/>
          <a:lstStyle>
            <a:lvl1pPr>
              <a:defRPr/>
            </a:lvl1pPr>
          </a:lstStyle>
          <a:p>
            <a:pPr>
              <a:defRPr/>
            </a:pPr>
            <a:r>
              <a:rPr lang="en-US" altLang="en-US"/>
              <a:t>May not be sold, redistributed or posted on web.</a:t>
            </a:r>
          </a:p>
        </p:txBody>
      </p:sp>
    </p:spTree>
    <p:extLst>
      <p:ext uri="{BB962C8B-B14F-4D97-AF65-F5344CB8AC3E}">
        <p14:creationId xmlns:p14="http://schemas.microsoft.com/office/powerpoint/2010/main" val="165555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B331303F-1953-4F58-B012-C13135A16030}"/>
              </a:ext>
            </a:extLst>
          </p:cNvPr>
          <p:cNvSpPr>
            <a:spLocks noGrp="1" noChangeArrowheads="1"/>
          </p:cNvSpPr>
          <p:nvPr>
            <p:ph type="ftr" sz="quarter" idx="10"/>
          </p:nvPr>
        </p:nvSpPr>
        <p:spPr>
          <a:ln/>
        </p:spPr>
        <p:txBody>
          <a:bodyPr/>
          <a:lstStyle>
            <a:lvl1pPr>
              <a:defRPr/>
            </a:lvl1pPr>
          </a:lstStyle>
          <a:p>
            <a:pPr>
              <a:defRPr/>
            </a:pPr>
            <a:r>
              <a:rPr lang="en-US" altLang="en-US"/>
              <a:t>Copyright </a:t>
            </a:r>
            <a:r>
              <a:rPr lang="en-US" altLang="en-US">
                <a:latin typeface="Comic Sans MS" pitchFamily="66" charset="0"/>
                <a:ea typeface="Cambria" pitchFamily="18" charset="0"/>
                <a:cs typeface="Cambria" pitchFamily="18" charset="0"/>
              </a:rPr>
              <a:t>Science Rules 2012</a:t>
            </a:r>
            <a:endParaRPr lang="en-US" altLang="en-US"/>
          </a:p>
        </p:txBody>
      </p:sp>
      <p:sp>
        <p:nvSpPr>
          <p:cNvPr id="6" name="Rectangle 9">
            <a:extLst>
              <a:ext uri="{FF2B5EF4-FFF2-40B4-BE49-F238E27FC236}">
                <a16:creationId xmlns:a16="http://schemas.microsoft.com/office/drawing/2014/main" id="{125E0F3D-4F69-4818-9D7E-45777B8A7DBF}"/>
              </a:ext>
            </a:extLst>
          </p:cNvPr>
          <p:cNvSpPr>
            <a:spLocks noGrp="1" noChangeArrowheads="1"/>
          </p:cNvSpPr>
          <p:nvPr>
            <p:ph type="sldNum" sz="quarter" idx="11"/>
          </p:nvPr>
        </p:nvSpPr>
        <p:spPr>
          <a:ln/>
        </p:spPr>
        <p:txBody>
          <a:bodyPr/>
          <a:lstStyle>
            <a:lvl1pPr>
              <a:defRPr/>
            </a:lvl1pPr>
          </a:lstStyle>
          <a:p>
            <a:pPr>
              <a:defRPr/>
            </a:pPr>
            <a:fld id="{5C770C18-D75A-4454-9AD2-323351D5A039}" type="slidenum">
              <a:rPr lang="en-US" altLang="en-US"/>
              <a:pPr>
                <a:defRPr/>
              </a:pPr>
              <a:t>‹#›</a:t>
            </a:fld>
            <a:endParaRPr lang="en-US" altLang="en-US"/>
          </a:p>
        </p:txBody>
      </p:sp>
      <p:sp>
        <p:nvSpPr>
          <p:cNvPr id="7" name="Rectangle 7">
            <a:extLst>
              <a:ext uri="{FF2B5EF4-FFF2-40B4-BE49-F238E27FC236}">
                <a16:creationId xmlns:a16="http://schemas.microsoft.com/office/drawing/2014/main" id="{83008E30-6419-4BF7-A382-CAD58B565634}"/>
              </a:ext>
            </a:extLst>
          </p:cNvPr>
          <p:cNvSpPr>
            <a:spLocks noGrp="1" noChangeArrowheads="1"/>
          </p:cNvSpPr>
          <p:nvPr>
            <p:ph type="dt" sz="half" idx="12"/>
          </p:nvPr>
        </p:nvSpPr>
        <p:spPr>
          <a:ln/>
        </p:spPr>
        <p:txBody>
          <a:bodyPr/>
          <a:lstStyle>
            <a:lvl1pPr>
              <a:defRPr/>
            </a:lvl1pPr>
          </a:lstStyle>
          <a:p>
            <a:pPr>
              <a:defRPr/>
            </a:pPr>
            <a:r>
              <a:rPr lang="en-US" altLang="en-US"/>
              <a:t>May not be sold, redistributed or posted on web.</a:t>
            </a:r>
          </a:p>
        </p:txBody>
      </p:sp>
    </p:spTree>
    <p:extLst>
      <p:ext uri="{BB962C8B-B14F-4D97-AF65-F5344CB8AC3E}">
        <p14:creationId xmlns:p14="http://schemas.microsoft.com/office/powerpoint/2010/main" val="341940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6FF0774-19DF-4FAC-893E-3C6E931C0145}"/>
              </a:ext>
            </a:extLst>
          </p:cNvPr>
          <p:cNvGrpSpPr>
            <a:grpSpLocks/>
          </p:cNvGrpSpPr>
          <p:nvPr/>
        </p:nvGrpSpPr>
        <p:grpSpPr bwMode="auto">
          <a:xfrm>
            <a:off x="-7938" y="1636713"/>
            <a:ext cx="9148763" cy="4618037"/>
            <a:chOff x="-5" y="1031"/>
            <a:chExt cx="5763" cy="2909"/>
          </a:xfrm>
        </p:grpSpPr>
        <p:pic>
          <p:nvPicPr>
            <p:cNvPr id="1032" name="Picture 3" descr="D:\FRONTPAGE THEMES\ARTSY\ARTHSEPA.PNG">
              <a:extLst>
                <a:ext uri="{FF2B5EF4-FFF2-40B4-BE49-F238E27FC236}">
                  <a16:creationId xmlns:a16="http://schemas.microsoft.com/office/drawing/2014/main" id="{F5AD2649-C1B6-400B-820A-6420B75983C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3778" y="3893"/>
              <a:ext cx="198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4" descr="P:\!Themes\Artsy\Arthsepa.gif">
              <a:extLst>
                <a:ext uri="{FF2B5EF4-FFF2-40B4-BE49-F238E27FC236}">
                  <a16:creationId xmlns:a16="http://schemas.microsoft.com/office/drawing/2014/main" id="{2030BB07-2592-49F6-81DD-64DC8B981AA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 y="1031"/>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5">
            <a:extLst>
              <a:ext uri="{FF2B5EF4-FFF2-40B4-BE49-F238E27FC236}">
                <a16:creationId xmlns:a16="http://schemas.microsoft.com/office/drawing/2014/main" id="{D4086226-7483-40AC-B38F-BD349D793C67}"/>
              </a:ext>
            </a:extLst>
          </p:cNvPr>
          <p:cNvSpPr>
            <a:spLocks noGrp="1" noChangeArrowheads="1"/>
          </p:cNvSpPr>
          <p:nvPr>
            <p:ph type="title"/>
          </p:nvPr>
        </p:nvSpPr>
        <p:spPr bwMode="auto">
          <a:xfrm>
            <a:off x="317500" y="722313"/>
            <a:ext cx="86375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1028" name="Rectangle 6">
            <a:extLst>
              <a:ext uri="{FF2B5EF4-FFF2-40B4-BE49-F238E27FC236}">
                <a16:creationId xmlns:a16="http://schemas.microsoft.com/office/drawing/2014/main" id="{1E94C99E-AF52-4DAC-8815-568A02416417}"/>
              </a:ext>
            </a:extLst>
          </p:cNvPr>
          <p:cNvSpPr>
            <a:spLocks noGrp="1" noChangeArrowheads="1"/>
          </p:cNvSpPr>
          <p:nvPr>
            <p:ph type="body" idx="1"/>
          </p:nvPr>
        </p:nvSpPr>
        <p:spPr bwMode="auto">
          <a:xfrm>
            <a:off x="328613" y="1941513"/>
            <a:ext cx="82089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0" name="Rectangle 8">
            <a:extLst>
              <a:ext uri="{FF2B5EF4-FFF2-40B4-BE49-F238E27FC236}">
                <a16:creationId xmlns:a16="http://schemas.microsoft.com/office/drawing/2014/main" id="{92E80EF7-BBBF-4958-BBCF-FE8ACF671282}"/>
              </a:ext>
            </a:extLst>
          </p:cNvPr>
          <p:cNvSpPr>
            <a:spLocks noGrp="1" noChangeArrowheads="1"/>
          </p:cNvSpPr>
          <p:nvPr>
            <p:ph type="ftr" sz="quarter" idx="3"/>
          </p:nvPr>
        </p:nvSpPr>
        <p:spPr bwMode="auto">
          <a:xfrm>
            <a:off x="6096000" y="6553200"/>
            <a:ext cx="2895600" cy="3048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SzTx/>
              <a:buFontTx/>
              <a:buNone/>
              <a:defRPr sz="1000">
                <a:latin typeface="Arial" charset="0"/>
              </a:defRPr>
            </a:lvl1pPr>
          </a:lstStyle>
          <a:p>
            <a:pPr>
              <a:defRPr/>
            </a:pPr>
            <a:r>
              <a:rPr lang="en-US" altLang="en-US"/>
              <a:t>Copyright </a:t>
            </a:r>
            <a:r>
              <a:rPr lang="en-US" altLang="en-US">
                <a:latin typeface="Comic Sans MS" pitchFamily="66" charset="0"/>
                <a:ea typeface="Cambria" pitchFamily="18" charset="0"/>
                <a:cs typeface="Cambria" pitchFamily="18" charset="0"/>
              </a:rPr>
              <a:t>Science Rules 2012</a:t>
            </a:r>
            <a:endParaRPr lang="en-US" altLang="en-US"/>
          </a:p>
        </p:txBody>
      </p:sp>
      <p:sp>
        <p:nvSpPr>
          <p:cNvPr id="3081" name="Rectangle 9">
            <a:extLst>
              <a:ext uri="{FF2B5EF4-FFF2-40B4-BE49-F238E27FC236}">
                <a16:creationId xmlns:a16="http://schemas.microsoft.com/office/drawing/2014/main" id="{BE55480B-4347-4CAB-8018-AE127CAB2BA5}"/>
              </a:ext>
            </a:extLst>
          </p:cNvPr>
          <p:cNvSpPr>
            <a:spLocks noGrp="1" noChangeArrowheads="1"/>
          </p:cNvSpPr>
          <p:nvPr>
            <p:ph type="sldNum" sz="quarter" idx="4"/>
          </p:nvPr>
        </p:nvSpPr>
        <p:spPr bwMode="auto">
          <a:xfrm>
            <a:off x="0" y="64008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buFontTx/>
              <a:buNone/>
              <a:defRPr sz="2400" smtClean="0"/>
            </a:lvl1pPr>
          </a:lstStyle>
          <a:p>
            <a:pPr>
              <a:defRPr/>
            </a:pPr>
            <a:fld id="{96D151B5-3C5D-48C4-BFD9-54164EFC17A8}" type="slidenum">
              <a:rPr lang="en-US" altLang="en-US"/>
              <a:pPr>
                <a:defRPr/>
              </a:pPr>
              <a:t>‹#›</a:t>
            </a:fld>
            <a:endParaRPr lang="en-US" altLang="en-US"/>
          </a:p>
        </p:txBody>
      </p:sp>
      <p:sp>
        <p:nvSpPr>
          <p:cNvPr id="3079" name="Rectangle 7">
            <a:extLst>
              <a:ext uri="{FF2B5EF4-FFF2-40B4-BE49-F238E27FC236}">
                <a16:creationId xmlns:a16="http://schemas.microsoft.com/office/drawing/2014/main" id="{8B14C8CD-3ABD-47F4-81F7-3460CCA8AE15}"/>
              </a:ext>
            </a:extLst>
          </p:cNvPr>
          <p:cNvSpPr>
            <a:spLocks noGrp="1" noChangeArrowheads="1"/>
          </p:cNvSpPr>
          <p:nvPr>
            <p:ph type="dt" sz="half" idx="2"/>
          </p:nvPr>
        </p:nvSpPr>
        <p:spPr bwMode="auto">
          <a:xfrm>
            <a:off x="2667000" y="6400800"/>
            <a:ext cx="32004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SzTx/>
              <a:buFontTx/>
              <a:buNone/>
              <a:defRPr sz="1000">
                <a:latin typeface="Comic Sans MS" pitchFamily="66" charset="0"/>
              </a:defRPr>
            </a:lvl1pPr>
          </a:lstStyle>
          <a:p>
            <a:pPr>
              <a:defRPr/>
            </a:pPr>
            <a:r>
              <a:rPr lang="en-US" altLang="en-US"/>
              <a:t>May not be sold, redistributed or posted on web.</a:t>
            </a:r>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CCFF33"/>
        </a:buClr>
        <a:buSzPct val="7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0099CC"/>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7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eacherspayteachers.com/Store/Science-Rules-3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teacherspayteachers.com/Product/Cardiovascular-System-Unit-Heart-207623" TargetMode="Externa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SN003890.wav">
            <a:hlinkClick r:id="" action="ppaction://media"/>
            <a:extLst>
              <a:ext uri="{FF2B5EF4-FFF2-40B4-BE49-F238E27FC236}">
                <a16:creationId xmlns:a16="http://schemas.microsoft.com/office/drawing/2014/main" id="{419DD15C-4E26-46B1-9A28-D5CD4492B9BF}"/>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1981200" y="4724400"/>
            <a:ext cx="2682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a:extLst>
              <a:ext uri="{FF2B5EF4-FFF2-40B4-BE49-F238E27FC236}">
                <a16:creationId xmlns:a16="http://schemas.microsoft.com/office/drawing/2014/main" id="{DB3F1AA0-4352-4D5F-ACE3-ABFEDFE3447B}"/>
              </a:ext>
            </a:extLst>
          </p:cNvPr>
          <p:cNvSpPr>
            <a:spLocks noGrp="1" noChangeArrowheads="1"/>
          </p:cNvSpPr>
          <p:nvPr>
            <p:ph type="ctrTitle"/>
          </p:nvPr>
        </p:nvSpPr>
        <p:spPr>
          <a:xfrm>
            <a:off x="990600" y="1752600"/>
            <a:ext cx="7772400" cy="1295400"/>
          </a:xfrm>
        </p:spPr>
        <p:txBody>
          <a:bodyPr/>
          <a:lstStyle/>
          <a:p>
            <a:pPr eaLnBrk="1" hangingPunct="1"/>
            <a:r>
              <a:rPr lang="en-US" altLang="en-US"/>
              <a:t>Getting to the Heart of the Matter</a:t>
            </a:r>
          </a:p>
        </p:txBody>
      </p:sp>
      <p:sp>
        <p:nvSpPr>
          <p:cNvPr id="6148" name="Rectangle 3">
            <a:extLst>
              <a:ext uri="{FF2B5EF4-FFF2-40B4-BE49-F238E27FC236}">
                <a16:creationId xmlns:a16="http://schemas.microsoft.com/office/drawing/2014/main" id="{2739C0C5-3257-4A40-A162-820C2B2756A4}"/>
              </a:ext>
            </a:extLst>
          </p:cNvPr>
          <p:cNvSpPr>
            <a:spLocks noGrp="1" noChangeArrowheads="1"/>
          </p:cNvSpPr>
          <p:nvPr>
            <p:ph type="subTitle" idx="1"/>
          </p:nvPr>
        </p:nvSpPr>
        <p:spPr>
          <a:solidFill>
            <a:schemeClr val="bg2"/>
          </a:solidFill>
        </p:spPr>
        <p:txBody>
          <a:bodyPr/>
          <a:lstStyle/>
          <a:p>
            <a:pPr eaLnBrk="1" hangingPunct="1"/>
            <a:r>
              <a:rPr lang="en-US" altLang="en-US"/>
              <a:t>Human Anatomy &amp; Physiology</a:t>
            </a:r>
          </a:p>
          <a:p>
            <a:pPr eaLnBrk="1" hangingPunct="1"/>
            <a:r>
              <a:rPr lang="en-US" altLang="en-US"/>
              <a:t>Cardiovascular System</a:t>
            </a:r>
          </a:p>
          <a:p>
            <a:pPr eaLnBrk="1" hangingPunct="1"/>
            <a:endParaRPr lang="en-US" altLang="en-US" sz="2600">
              <a:solidFill>
                <a:srgbClr val="7BD3FF"/>
              </a:solidFill>
            </a:endParaRPr>
          </a:p>
        </p:txBody>
      </p:sp>
      <p:pic>
        <p:nvPicPr>
          <p:cNvPr id="6149" name="Picture 4" descr="C:\Documents and Settings\mhc1\My Documents\My Pictures\Cardiac\Heart_Angiogram.jpg">
            <a:extLst>
              <a:ext uri="{FF2B5EF4-FFF2-40B4-BE49-F238E27FC236}">
                <a16:creationId xmlns:a16="http://schemas.microsoft.com/office/drawing/2014/main" id="{DD0C15B8-2644-48AE-B592-9D42CC00DA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614" y="3162300"/>
            <a:ext cx="278447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50" fill="hold"/>
                                        <p:tgtEl>
                                          <p:spTgt spid="81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819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10</a:t>
            </a:fld>
            <a:endParaRPr lang="en-US" altLang="en-US"/>
          </a:p>
        </p:txBody>
      </p:sp>
      <p:pic>
        <p:nvPicPr>
          <p:cNvPr id="3" name="Picture 2">
            <a:extLst>
              <a:ext uri="{FF2B5EF4-FFF2-40B4-BE49-F238E27FC236}">
                <a16:creationId xmlns:a16="http://schemas.microsoft.com/office/drawing/2014/main" id="{2C48D511-DB87-4103-8EDA-30B306070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111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11</a:t>
            </a:fld>
            <a:endParaRPr lang="en-US" altLang="en-US"/>
          </a:p>
        </p:txBody>
      </p:sp>
      <p:pic>
        <p:nvPicPr>
          <p:cNvPr id="3" name="Picture 2">
            <a:extLst>
              <a:ext uri="{FF2B5EF4-FFF2-40B4-BE49-F238E27FC236}">
                <a16:creationId xmlns:a16="http://schemas.microsoft.com/office/drawing/2014/main" id="{75820A2F-233E-498D-ADF3-5F9F587E2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0855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12</a:t>
            </a:fld>
            <a:endParaRPr lang="en-US" altLang="en-US"/>
          </a:p>
        </p:txBody>
      </p:sp>
      <p:pic>
        <p:nvPicPr>
          <p:cNvPr id="3" name="Picture 2">
            <a:extLst>
              <a:ext uri="{FF2B5EF4-FFF2-40B4-BE49-F238E27FC236}">
                <a16:creationId xmlns:a16="http://schemas.microsoft.com/office/drawing/2014/main" id="{84D4B191-5410-4C2E-B433-517E1DF15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0866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13</a:t>
            </a:fld>
            <a:endParaRPr lang="en-US" altLang="en-US"/>
          </a:p>
        </p:txBody>
      </p:sp>
      <p:pic>
        <p:nvPicPr>
          <p:cNvPr id="3" name="Picture 2">
            <a:extLst>
              <a:ext uri="{FF2B5EF4-FFF2-40B4-BE49-F238E27FC236}">
                <a16:creationId xmlns:a16="http://schemas.microsoft.com/office/drawing/2014/main" id="{67054749-D30F-4D55-ACF9-25AD8E931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081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14</a:t>
            </a:fld>
            <a:endParaRPr lang="en-US" altLang="en-US"/>
          </a:p>
        </p:txBody>
      </p:sp>
      <p:pic>
        <p:nvPicPr>
          <p:cNvPr id="3" name="Picture 2">
            <a:extLst>
              <a:ext uri="{FF2B5EF4-FFF2-40B4-BE49-F238E27FC236}">
                <a16:creationId xmlns:a16="http://schemas.microsoft.com/office/drawing/2014/main" id="{0FFC3792-AD2D-4D9B-AD1F-591307B2E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441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15</a:t>
            </a:fld>
            <a:endParaRPr lang="en-US" altLang="en-US"/>
          </a:p>
        </p:txBody>
      </p:sp>
      <p:pic>
        <p:nvPicPr>
          <p:cNvPr id="3" name="Picture 2">
            <a:extLst>
              <a:ext uri="{FF2B5EF4-FFF2-40B4-BE49-F238E27FC236}">
                <a16:creationId xmlns:a16="http://schemas.microsoft.com/office/drawing/2014/main" id="{E6D36F12-989D-4594-9D95-FC327B0BA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0992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16</a:t>
            </a:fld>
            <a:endParaRPr lang="en-US" altLang="en-US"/>
          </a:p>
        </p:txBody>
      </p:sp>
      <p:pic>
        <p:nvPicPr>
          <p:cNvPr id="3" name="Picture 2">
            <a:extLst>
              <a:ext uri="{FF2B5EF4-FFF2-40B4-BE49-F238E27FC236}">
                <a16:creationId xmlns:a16="http://schemas.microsoft.com/office/drawing/2014/main" id="{26C140DC-51E6-4991-B1AF-00E0151A1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3471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17</a:t>
            </a:fld>
            <a:endParaRPr lang="en-US" altLang="en-US"/>
          </a:p>
        </p:txBody>
      </p:sp>
      <p:pic>
        <p:nvPicPr>
          <p:cNvPr id="3" name="Picture 2">
            <a:extLst>
              <a:ext uri="{FF2B5EF4-FFF2-40B4-BE49-F238E27FC236}">
                <a16:creationId xmlns:a16="http://schemas.microsoft.com/office/drawing/2014/main" id="{3C4799D2-1AE9-49EC-A093-B9D5BAA37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2874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18</a:t>
            </a:fld>
            <a:endParaRPr lang="en-US" altLang="en-US"/>
          </a:p>
        </p:txBody>
      </p:sp>
      <p:pic>
        <p:nvPicPr>
          <p:cNvPr id="3" name="Picture 2">
            <a:extLst>
              <a:ext uri="{FF2B5EF4-FFF2-40B4-BE49-F238E27FC236}">
                <a16:creationId xmlns:a16="http://schemas.microsoft.com/office/drawing/2014/main" id="{487ED69A-4174-4B51-A206-1CBD793E9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1388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19</a:t>
            </a:fld>
            <a:endParaRPr lang="en-US" altLang="en-US"/>
          </a:p>
        </p:txBody>
      </p:sp>
      <p:pic>
        <p:nvPicPr>
          <p:cNvPr id="3" name="Picture 2">
            <a:extLst>
              <a:ext uri="{FF2B5EF4-FFF2-40B4-BE49-F238E27FC236}">
                <a16:creationId xmlns:a16="http://schemas.microsoft.com/office/drawing/2014/main" id="{783D95E6-4B9B-44CB-A2E1-D96010C5B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420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2</a:t>
            </a:fld>
            <a:endParaRPr lang="en-US" altLang="en-US"/>
          </a:p>
        </p:txBody>
      </p:sp>
      <p:pic>
        <p:nvPicPr>
          <p:cNvPr id="3" name="Picture 2">
            <a:extLst>
              <a:ext uri="{FF2B5EF4-FFF2-40B4-BE49-F238E27FC236}">
                <a16:creationId xmlns:a16="http://schemas.microsoft.com/office/drawing/2014/main" id="{BA9E7A76-8C51-4295-9766-BFA2D3AE8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4887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20</a:t>
            </a:fld>
            <a:endParaRPr lang="en-US" altLang="en-US"/>
          </a:p>
        </p:txBody>
      </p:sp>
      <p:pic>
        <p:nvPicPr>
          <p:cNvPr id="3" name="Picture 2">
            <a:extLst>
              <a:ext uri="{FF2B5EF4-FFF2-40B4-BE49-F238E27FC236}">
                <a16:creationId xmlns:a16="http://schemas.microsoft.com/office/drawing/2014/main" id="{BCABF5D9-3E47-47A9-AC6A-4FF08A725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4703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21</a:t>
            </a:fld>
            <a:endParaRPr lang="en-US" altLang="en-US"/>
          </a:p>
        </p:txBody>
      </p:sp>
      <p:pic>
        <p:nvPicPr>
          <p:cNvPr id="3" name="Picture 2">
            <a:extLst>
              <a:ext uri="{FF2B5EF4-FFF2-40B4-BE49-F238E27FC236}">
                <a16:creationId xmlns:a16="http://schemas.microsoft.com/office/drawing/2014/main" id="{AD4D3C7C-A4B5-43EC-8A9F-F69C7F9D0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4029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22</a:t>
            </a:fld>
            <a:endParaRPr lang="en-US" altLang="en-US"/>
          </a:p>
        </p:txBody>
      </p:sp>
      <p:pic>
        <p:nvPicPr>
          <p:cNvPr id="3" name="Picture 2">
            <a:extLst>
              <a:ext uri="{FF2B5EF4-FFF2-40B4-BE49-F238E27FC236}">
                <a16:creationId xmlns:a16="http://schemas.microsoft.com/office/drawing/2014/main" id="{9F02E50B-0892-4195-A276-7E10906F1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2319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23</a:t>
            </a:fld>
            <a:endParaRPr lang="en-US" altLang="en-US"/>
          </a:p>
        </p:txBody>
      </p:sp>
      <p:pic>
        <p:nvPicPr>
          <p:cNvPr id="3" name="Picture 2">
            <a:extLst>
              <a:ext uri="{FF2B5EF4-FFF2-40B4-BE49-F238E27FC236}">
                <a16:creationId xmlns:a16="http://schemas.microsoft.com/office/drawing/2014/main" id="{0AFB4424-7E96-4885-94B2-20E8E2EBD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3402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24</a:t>
            </a:fld>
            <a:endParaRPr lang="en-US" altLang="en-US"/>
          </a:p>
        </p:txBody>
      </p:sp>
      <p:pic>
        <p:nvPicPr>
          <p:cNvPr id="3" name="Picture 2">
            <a:extLst>
              <a:ext uri="{FF2B5EF4-FFF2-40B4-BE49-F238E27FC236}">
                <a16:creationId xmlns:a16="http://schemas.microsoft.com/office/drawing/2014/main" id="{B98E8EFB-A3F6-491F-9ACE-DA41B55AF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6336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25</a:t>
            </a:fld>
            <a:endParaRPr lang="en-US" altLang="en-US"/>
          </a:p>
        </p:txBody>
      </p:sp>
      <p:pic>
        <p:nvPicPr>
          <p:cNvPr id="3" name="Picture 2">
            <a:extLst>
              <a:ext uri="{FF2B5EF4-FFF2-40B4-BE49-F238E27FC236}">
                <a16:creationId xmlns:a16="http://schemas.microsoft.com/office/drawing/2014/main" id="{5AB3C9F3-22CA-4716-BE11-B6AE679C0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8797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26</a:t>
            </a:fld>
            <a:endParaRPr lang="en-US" altLang="en-US"/>
          </a:p>
        </p:txBody>
      </p:sp>
      <p:pic>
        <p:nvPicPr>
          <p:cNvPr id="3" name="Picture 2">
            <a:extLst>
              <a:ext uri="{FF2B5EF4-FFF2-40B4-BE49-F238E27FC236}">
                <a16:creationId xmlns:a16="http://schemas.microsoft.com/office/drawing/2014/main" id="{E9E76CB7-C44B-4104-AA4B-1A4771D19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9028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4">
            <a:extLst>
              <a:ext uri="{FF2B5EF4-FFF2-40B4-BE49-F238E27FC236}">
                <a16:creationId xmlns:a16="http://schemas.microsoft.com/office/drawing/2014/main" id="{E9FCB1FB-AAA9-41D9-B072-5CC80909D53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65831260-FDDD-4260-B1CA-3ECE0896431F}" type="slidenum">
              <a:rPr lang="en-US" altLang="en-US" sz="2400"/>
              <a:pPr>
                <a:spcBef>
                  <a:spcPct val="0"/>
                </a:spcBef>
                <a:buClrTx/>
                <a:buSzTx/>
                <a:buFontTx/>
                <a:buNone/>
              </a:pPr>
              <a:t>27</a:t>
            </a:fld>
            <a:endParaRPr lang="en-US" altLang="en-US" sz="2400" dirty="0"/>
          </a:p>
        </p:txBody>
      </p:sp>
      <p:sp>
        <p:nvSpPr>
          <p:cNvPr id="2" name="Rectangle 8">
            <a:extLst>
              <a:ext uri="{FF2B5EF4-FFF2-40B4-BE49-F238E27FC236}">
                <a16:creationId xmlns:a16="http://schemas.microsoft.com/office/drawing/2014/main" id="{6F7EC856-5DC2-4933-8759-14ADB957940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7111" name="Picture 2">
            <a:hlinkClick r:id="rId3"/>
            <a:extLst>
              <a:ext uri="{FF2B5EF4-FFF2-40B4-BE49-F238E27FC236}">
                <a16:creationId xmlns:a16="http://schemas.microsoft.com/office/drawing/2014/main" id="{82AD9F7C-6C8E-46D0-914B-137995165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17721"/>
            <a:ext cx="1042988" cy="1196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9">
            <a:extLst>
              <a:ext uri="{FF2B5EF4-FFF2-40B4-BE49-F238E27FC236}">
                <a16:creationId xmlns:a16="http://schemas.microsoft.com/office/drawing/2014/main" id="{9779E398-8D0F-4C47-8EB1-5F1FC8529DD1}"/>
              </a:ext>
            </a:extLst>
          </p:cNvPr>
          <p:cNvSpPr>
            <a:spLocks noChangeArrowheads="1"/>
          </p:cNvSpPr>
          <p:nvPr/>
        </p:nvSpPr>
        <p:spPr bwMode="auto">
          <a:xfrm>
            <a:off x="0" y="3187583"/>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
                <a:schemeClr val="tx2"/>
              </a:buClr>
              <a:buSzPct val="70000"/>
              <a:tabLst/>
            </a:pPr>
            <a:r>
              <a:rPr kumimoji="0" lang="en-US" altLang="en-US" sz="2000" b="0" i="0" u="none" strike="noStrike" cap="none" normalizeH="0" baseline="0" dirty="0" bmk="_Hlk26651998">
                <a:ln>
                  <a:noFill/>
                </a:ln>
                <a:solidFill>
                  <a:srgbClr val="99FF99"/>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Created by</a:t>
            </a:r>
            <a:r>
              <a:rPr kumimoji="0" lang="en-US" altLang="en-US" sz="2000" b="0" i="1" u="none" strike="noStrike" cap="none" normalizeH="0" baseline="0" dirty="0" bmk="_Hlk26651998">
                <a:ln>
                  <a:noFill/>
                </a:ln>
                <a:solidFill>
                  <a:srgbClr val="99FF99"/>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 Science Rules!</a:t>
            </a:r>
            <a:r>
              <a:rPr kumimoji="0" lang="en-US" altLang="en-US" sz="2000" b="0" i="1" u="none" strike="noStrike" cap="none" normalizeH="0" baseline="0" dirty="0" bmk="_Hlk26651998">
                <a:ln>
                  <a:noFill/>
                </a:ln>
                <a:solidFill>
                  <a:srgbClr val="99FF99"/>
                </a:solidFill>
                <a:effectLst/>
                <a:latin typeface="Arial" panose="020B0604020202020204" pitchFamily="34" charset="0"/>
                <a:ea typeface="Times New Roman" panose="02020603050405020304" pitchFamily="18" charset="0"/>
              </a:rPr>
              <a:t> </a:t>
            </a:r>
            <a:endParaRPr kumimoji="0" lang="en-US" altLang="en-US" sz="2000" b="0" i="0" u="none" strike="noStrike" cap="none" normalizeH="0" baseline="0" dirty="0" bmk="_Hlk26651998">
              <a:ln>
                <a:noFill/>
              </a:ln>
              <a:solidFill>
                <a:srgbClr val="99FF99"/>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bmk="_Hlk26651998">
                <a:ln>
                  <a:noFill/>
                </a:ln>
                <a:solidFill>
                  <a:srgbClr val="FFFF00"/>
                </a:solidFill>
                <a:effectLst/>
                <a:latin typeface="Arial" panose="020B0604020202020204" pitchFamily="34" charset="0"/>
                <a:ea typeface="Times New Roman" panose="02020603050405020304" pitchFamily="18" charset="0"/>
              </a:rPr>
              <a:t>Copyright © </a:t>
            </a:r>
            <a:r>
              <a:rPr kumimoji="0" lang="en-US" altLang="en-US" sz="2000" b="0" i="1" u="none" strike="noStrike" cap="none" normalizeH="0" baseline="0" dirty="0" bmk="_Hlk26651998">
                <a:ln>
                  <a:noFill/>
                </a:ln>
                <a:solidFill>
                  <a:srgbClr val="FFFF00"/>
                </a:solidFill>
                <a:effectLst/>
                <a:latin typeface="Arial" panose="020B0604020202020204" pitchFamily="34" charset="0"/>
                <a:ea typeface="Times New Roman" panose="02020603050405020304" pitchFamily="18" charset="0"/>
              </a:rPr>
              <a:t>Science Rules!</a:t>
            </a:r>
            <a:r>
              <a:rPr kumimoji="0" lang="en-US" altLang="en-US" sz="2000" b="0" i="0" u="none" strike="noStrike" cap="none" normalizeH="0" baseline="0" dirty="0" bmk="_Hlk26651998">
                <a:ln>
                  <a:noFill/>
                </a:ln>
                <a:solidFill>
                  <a:srgbClr val="FFFF00"/>
                </a:solidFill>
                <a:effectLst/>
                <a:latin typeface="Arial" panose="020B0604020202020204" pitchFamily="34" charset="0"/>
                <a:ea typeface="Times New Roman" panose="02020603050405020304" pitchFamily="18" charset="0"/>
              </a:rPr>
              <a:t> 2011-present</a:t>
            </a:r>
            <a:endParaRPr kumimoji="0" lang="en-US" altLang="en-US" sz="2000" b="0" i="0" u="none" strike="noStrike" cap="none" normalizeH="0" baseline="0" dirty="0" bmk="_Hlk26651998">
              <a:ln>
                <a:noFill/>
              </a:ln>
              <a:solidFill>
                <a:srgbClr val="FFFF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bmk="_Hlk26651998">
                <a:ln>
                  <a:noFill/>
                </a:ln>
                <a:effectLst/>
                <a:latin typeface="Arial" panose="020B0604020202020204" pitchFamily="34" charset="0"/>
                <a:ea typeface="Times New Roman" panose="02020603050405020304" pitchFamily="18" charset="0"/>
              </a:rPr>
              <a:t>All rights reserved by author.</a:t>
            </a:r>
            <a:endParaRPr kumimoji="0" lang="en-US" altLang="en-US" sz="1800" b="0" i="0" u="none" strike="noStrike" cap="none" normalizeH="0" baseline="0" dirty="0" bmk="_Hlk26651998">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bmk="_Hlk26651998">
                <a:ln>
                  <a:noFill/>
                </a:ln>
                <a:solidFill>
                  <a:srgbClr val="99CCFF"/>
                </a:solidFill>
                <a:effectLst/>
                <a:latin typeface="Arial" panose="020B0604020202020204" pitchFamily="34" charset="0"/>
                <a:ea typeface="Times New Roman" panose="02020603050405020304" pitchFamily="18" charset="0"/>
              </a:rPr>
              <a:t>This document is for your classroom use only.</a:t>
            </a:r>
            <a:endParaRPr kumimoji="0" lang="en-US" altLang="en-US" sz="1800" b="0" i="0" u="none" strike="noStrike" cap="none" normalizeH="0" baseline="0" dirty="0" bmk="_Hlk26651998">
              <a:ln>
                <a:noFill/>
              </a:ln>
              <a:solidFill>
                <a:srgbClr val="99CCFF"/>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bmk="_Hlk26651998">
                <a:ln>
                  <a:noFill/>
                </a:ln>
                <a:solidFill>
                  <a:srgbClr val="99FF99"/>
                </a:solidFill>
                <a:effectLst/>
                <a:latin typeface="Arial" panose="020B0604020202020204" pitchFamily="34" charset="0"/>
                <a:ea typeface="Times New Roman" panose="02020603050405020304" pitchFamily="18" charset="0"/>
              </a:rPr>
              <a:t>This document may not be electronically distributed, shared, or posted to a web site.</a:t>
            </a:r>
            <a:endParaRPr kumimoji="0" lang="en-US" altLang="en-US" sz="1800" b="0" i="0" u="none" strike="noStrike" cap="none" normalizeH="0" baseline="0" dirty="0" bmk="_Hlk26651998">
              <a:ln>
                <a:noFill/>
              </a:ln>
              <a:solidFill>
                <a:srgbClr val="99FF99"/>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bmk="_Hlk26651998">
                <a:ln>
                  <a:noFill/>
                </a:ln>
                <a:solidFill>
                  <a:srgbClr val="FFFF00"/>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www.teacherspayteachers.com/Store/Science-Rules-37</a:t>
            </a:r>
            <a:r>
              <a:rPr kumimoji="0" lang="en-US" altLang="en-US" sz="1800" b="0" i="0" u="none" strike="noStrike" cap="none" normalizeH="0" baseline="0" dirty="0" bmk="_Hlk26651998">
                <a:ln>
                  <a:noFill/>
                </a:ln>
                <a:solidFill>
                  <a:srgbClr val="FFFF00"/>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rgbClr val="FFFF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1" name="Footer Placeholder 3">
            <a:extLst>
              <a:ext uri="{FF2B5EF4-FFF2-40B4-BE49-F238E27FC236}">
                <a16:creationId xmlns:a16="http://schemas.microsoft.com/office/drawing/2014/main" id="{EBD40DF2-7202-40EA-ABAE-79C96DB80C74}"/>
              </a:ext>
            </a:extLst>
          </p:cNvPr>
          <p:cNvSpPr txBox="1">
            <a:spLocks/>
          </p:cNvSpPr>
          <p:nvPr/>
        </p:nvSpPr>
        <p:spPr bwMode="auto">
          <a:xfrm>
            <a:off x="6217024" y="643255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20000"/>
              </a:spcBef>
              <a:spcAft>
                <a:spcPct val="0"/>
              </a:spcAft>
              <a:buClr>
                <a:srgbClr val="CCFF33"/>
              </a:buClr>
              <a:buSzPct val="70000"/>
              <a:buFont typeface="Wingdings" panose="05000000000000000000" pitchFamily="2" charset="2"/>
              <a:buChar char="n"/>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65000"/>
              <a:buFont typeface="Wingdings" panose="05000000000000000000" pitchFamily="2" charset="2"/>
              <a:buChar char="n"/>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rgbClr val="0099CC"/>
              </a:buClr>
              <a:buSzPct val="65000"/>
              <a:buFont typeface="Wingdings" panose="05000000000000000000" pitchFamily="2" charset="2"/>
              <a:buChar char="n"/>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lr>
                <a:schemeClr val="tx2"/>
              </a:buClr>
              <a:buSzPct val="75000"/>
              <a:buFont typeface="Wingdings" panose="05000000000000000000" pitchFamily="2" charset="2"/>
              <a:buChar char="n"/>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latin typeface="Arial" panose="020B0604020202020204" pitchFamily="34" charset="0"/>
                <a:ea typeface="+mn-ea"/>
                <a:cs typeface="+mn-cs"/>
              </a:defRPr>
            </a:lvl9pPr>
          </a:lstStyle>
          <a:p>
            <a:pPr>
              <a:spcBef>
                <a:spcPct val="0"/>
              </a:spcBef>
              <a:buClrTx/>
              <a:buSzTx/>
              <a:buFontTx/>
              <a:buNone/>
            </a:pPr>
            <a:r>
              <a:rPr lang="en-US" altLang="en-US" sz="1100" dirty="0">
                <a:latin typeface="Times New Roman" panose="02020603050405020304" pitchFamily="18" charset="0"/>
                <a:cs typeface="Times New Roman" panose="02020603050405020304" pitchFamily="18" charset="0"/>
              </a:rPr>
              <a:t>Copyright © </a:t>
            </a:r>
            <a:r>
              <a:rPr lang="en-US" altLang="en-US" sz="1100" dirty="0">
                <a:latin typeface="Times New Roman" panose="02020603050405020304" pitchFamily="18" charset="0"/>
                <a:ea typeface="Cambria" panose="02040503050406030204" pitchFamily="18" charset="0"/>
                <a:cs typeface="Times New Roman" panose="02020603050405020304" pitchFamily="18" charset="0"/>
              </a:rPr>
              <a:t>Science Rules 2012-Present</a:t>
            </a:r>
            <a:endParaRPr lang="en-US" altLang="en-US" sz="11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1B9AD5F-96E6-473D-B2CE-FEEFA34C3D44}"/>
              </a:ext>
            </a:extLst>
          </p:cNvPr>
          <p:cNvSpPr txBox="1"/>
          <p:nvPr/>
        </p:nvSpPr>
        <p:spPr>
          <a:xfrm>
            <a:off x="0" y="457200"/>
            <a:ext cx="8534400" cy="2277547"/>
          </a:xfrm>
          <a:prstGeom prst="rect">
            <a:avLst/>
          </a:prstGeom>
          <a:solidFill>
            <a:schemeClr val="bg2"/>
          </a:solidFill>
        </p:spPr>
        <p:txBody>
          <a:bodyPr wrap="square" rtlCol="0">
            <a:spAutoFit/>
          </a:bodyPr>
          <a:lstStyle/>
          <a:p>
            <a:pPr algn="ctr"/>
            <a:r>
              <a:rPr lang="en-US" i="1" dirty="0">
                <a:latin typeface="Accanthis ADF Std No2" panose="02030503080000020003" pitchFamily="18" charset="0"/>
              </a:rPr>
              <a:t>Thank you for downloading this cardiovascular system PowerPoint.</a:t>
            </a:r>
          </a:p>
          <a:p>
            <a:pPr algn="ctr"/>
            <a:r>
              <a:rPr lang="en-US" i="1" dirty="0">
                <a:latin typeface="Accanthis ADF Std No2" panose="02030503080000020003" pitchFamily="18" charset="0"/>
              </a:rPr>
              <a:t>For the complete unit please see:</a:t>
            </a:r>
          </a:p>
          <a:p>
            <a:pPr algn="ctr"/>
            <a:r>
              <a:rPr lang="en-US" sz="1400" dirty="0">
                <a:solidFill>
                  <a:srgbClr val="FFFF00"/>
                </a:solidFill>
                <a:latin typeface="+mj-lt"/>
                <a:hlinkClick r:id="rId5">
                  <a:extLst>
                    <a:ext uri="{A12FA001-AC4F-418D-AE19-62706E023703}">
                      <ahyp:hlinkClr xmlns:ahyp="http://schemas.microsoft.com/office/drawing/2018/hyperlinkcolor" val="tx"/>
                    </a:ext>
                  </a:extLst>
                </a:hlinkClick>
              </a:rPr>
              <a:t>https://www.teacherspayteachers.com/Product/Cardiovascular-System-Unit-Heart-207623 </a:t>
            </a:r>
            <a:endParaRPr lang="en-US" sz="1400" i="1" dirty="0">
              <a:solidFill>
                <a:srgbClr val="FFFF00"/>
              </a:solidFill>
              <a:latin typeface="+mj-lt"/>
            </a:endParaRPr>
          </a:p>
          <a:p>
            <a:pPr algn="ctr"/>
            <a:r>
              <a:rPr lang="en-US" i="1" dirty="0">
                <a:latin typeface="Accanthis ADF Std No2" panose="02030503080000020003" pitchFamily="18" charset="0"/>
              </a:rPr>
              <a:t> </a:t>
            </a:r>
            <a:endParaRPr lang="en-US" sz="1800" dirty="0">
              <a:solidFill>
                <a:srgbClr val="FFFF00"/>
              </a:solidFill>
            </a:endParaRPr>
          </a:p>
        </p:txBody>
      </p:sp>
      <p:pic>
        <p:nvPicPr>
          <p:cNvPr id="8" name="Picture 4" descr="C:\Documents and Settings\mhc1\My Documents\My Pictures\Cardiac\Heart_Angiogram.jpg">
            <a:hlinkClick r:id="rId5"/>
            <a:extLst>
              <a:ext uri="{FF2B5EF4-FFF2-40B4-BE49-F238E27FC236}">
                <a16:creationId xmlns:a16="http://schemas.microsoft.com/office/drawing/2014/main" id="{9E70EFF5-F7C1-400E-A90E-F0DBCD1A39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6722" y="1066800"/>
            <a:ext cx="1092478" cy="94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3</a:t>
            </a:fld>
            <a:endParaRPr lang="en-US" altLang="en-US"/>
          </a:p>
        </p:txBody>
      </p:sp>
      <p:pic>
        <p:nvPicPr>
          <p:cNvPr id="7" name="Picture 6">
            <a:extLst>
              <a:ext uri="{FF2B5EF4-FFF2-40B4-BE49-F238E27FC236}">
                <a16:creationId xmlns:a16="http://schemas.microsoft.com/office/drawing/2014/main" id="{4113EED7-0347-4B26-B820-6CEF65B7D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890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4">
            <a:extLst>
              <a:ext uri="{FF2B5EF4-FFF2-40B4-BE49-F238E27FC236}">
                <a16:creationId xmlns:a16="http://schemas.microsoft.com/office/drawing/2014/main" id="{C647BE75-1B33-475C-B800-6F5A03EFC7A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8E4151E-8A12-437F-8B8B-161BAE272F26}" type="slidenum">
              <a:rPr lang="en-US" altLang="en-US" sz="2400" smtClean="0"/>
              <a:pPr>
                <a:spcBef>
                  <a:spcPct val="0"/>
                </a:spcBef>
                <a:buClrTx/>
                <a:buSzTx/>
                <a:buFontTx/>
                <a:buNone/>
              </a:pPr>
              <a:t>4</a:t>
            </a:fld>
            <a:endParaRPr lang="en-US" altLang="en-US" sz="2400"/>
          </a:p>
        </p:txBody>
      </p:sp>
      <p:sp>
        <p:nvSpPr>
          <p:cNvPr id="1027" name="Rectangle 3">
            <a:extLst>
              <a:ext uri="{FF2B5EF4-FFF2-40B4-BE49-F238E27FC236}">
                <a16:creationId xmlns:a16="http://schemas.microsoft.com/office/drawing/2014/main" id="{41175BBF-69E1-4438-8640-0C7CB1C8F2CF}"/>
              </a:ext>
            </a:extLst>
          </p:cNvPr>
          <p:cNvSpPr>
            <a:spLocks noGrp="1" noChangeArrowheads="1"/>
          </p:cNvSpPr>
          <p:nvPr>
            <p:ph type="body" idx="1"/>
          </p:nvPr>
        </p:nvSpPr>
        <p:spPr>
          <a:xfrm>
            <a:off x="328613" y="1941513"/>
            <a:ext cx="4090987" cy="2630487"/>
          </a:xfrm>
          <a:solidFill>
            <a:schemeClr val="bg2"/>
          </a:solidFill>
        </p:spPr>
        <p:txBody>
          <a:bodyPr/>
          <a:lstStyle/>
          <a:p>
            <a:pPr eaLnBrk="1" hangingPunct="1">
              <a:buClr>
                <a:schemeClr val="tx2"/>
              </a:buClr>
            </a:pPr>
            <a:r>
              <a:rPr lang="en-US" altLang="en-US"/>
              <a:t>Diagnosis: spots</a:t>
            </a:r>
          </a:p>
          <a:p>
            <a:pPr eaLnBrk="1" hangingPunct="1">
              <a:buClr>
                <a:schemeClr val="tx2"/>
              </a:buClr>
            </a:pPr>
            <a:r>
              <a:rPr lang="en-US" altLang="en-US"/>
              <a:t>Treatment Plan:</a:t>
            </a:r>
          </a:p>
          <a:p>
            <a:pPr eaLnBrk="1" hangingPunct="1">
              <a:buClr>
                <a:schemeClr val="tx2"/>
              </a:buClr>
            </a:pPr>
            <a:r>
              <a:rPr lang="en-US" altLang="en-US"/>
              <a:t>Pig dung</a:t>
            </a:r>
          </a:p>
          <a:p>
            <a:pPr eaLnBrk="1" hangingPunct="1">
              <a:buClr>
                <a:schemeClr val="tx2"/>
              </a:buClr>
            </a:pPr>
            <a:r>
              <a:rPr lang="en-US" altLang="en-US"/>
              <a:t>Celery-like plant</a:t>
            </a:r>
          </a:p>
          <a:p>
            <a:pPr eaLnBrk="1" hangingPunct="1"/>
            <a:endParaRPr lang="en-US" altLang="en-US"/>
          </a:p>
        </p:txBody>
      </p:sp>
      <p:sp>
        <p:nvSpPr>
          <p:cNvPr id="12292" name="Rectangle 4">
            <a:extLst>
              <a:ext uri="{FF2B5EF4-FFF2-40B4-BE49-F238E27FC236}">
                <a16:creationId xmlns:a16="http://schemas.microsoft.com/office/drawing/2014/main" id="{916AD3E5-9986-4F5C-8D98-3BD84DFE20DA}"/>
              </a:ext>
            </a:extLst>
          </p:cNvPr>
          <p:cNvSpPr>
            <a:spLocks noGrp="1" noChangeArrowheads="1"/>
          </p:cNvSpPr>
          <p:nvPr>
            <p:ph type="title"/>
          </p:nvPr>
        </p:nvSpPr>
        <p:spPr>
          <a:xfrm>
            <a:off x="228600" y="228600"/>
            <a:ext cx="8637588" cy="762000"/>
          </a:xfrm>
          <a:noFill/>
        </p:spPr>
        <p:txBody>
          <a:bodyPr/>
          <a:lstStyle/>
          <a:p>
            <a:pPr eaLnBrk="1" hangingPunct="1"/>
            <a:r>
              <a:rPr lang="en-US" altLang="en-US"/>
              <a:t>Doctrine of Signatures~Physician</a:t>
            </a:r>
          </a:p>
        </p:txBody>
      </p:sp>
      <p:pic>
        <p:nvPicPr>
          <p:cNvPr id="1029" name="Picture 5" descr="C:\Documents and Settings\mhc1\My Documents\My Pictures\Plants_heart_shaped_Lvs\Midiveal_Physician.jpg">
            <a:extLst>
              <a:ext uri="{FF2B5EF4-FFF2-40B4-BE49-F238E27FC236}">
                <a16:creationId xmlns:a16="http://schemas.microsoft.com/office/drawing/2014/main" id="{45ECF753-840B-408E-83B6-CDBB475E4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975" y="990600"/>
            <a:ext cx="36290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Footer Placeholder 3">
            <a:extLst>
              <a:ext uri="{FF2B5EF4-FFF2-40B4-BE49-F238E27FC236}">
                <a16:creationId xmlns:a16="http://schemas.microsoft.com/office/drawing/2014/main" id="{DBCEBAF0-0185-48D0-9C5E-54816D60CC6D}"/>
              </a:ext>
            </a:extLst>
          </p:cNvPr>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000" i="1"/>
              <a:t>Copyright ©</a:t>
            </a:r>
            <a:r>
              <a:rPr lang="en-US" altLang="en-US" sz="1000" i="1">
                <a:latin typeface="Comic Sans MS" panose="030F0702030302020204" pitchFamily="66" charset="0"/>
                <a:ea typeface="Cambria" panose="02040503050406030204" pitchFamily="18" charset="0"/>
                <a:cs typeface="Cambria" panose="02040503050406030204" pitchFamily="18" charset="0"/>
              </a:rPr>
              <a:t>Science Rules 2011-Present</a:t>
            </a:r>
            <a:endParaRPr lang="en-US" altLang="en-US" sz="10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p:tgtEl>
                                          <p:spTgt spid="102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27">
                                            <p:txEl>
                                              <p:pRg st="0" end="0"/>
                                            </p:txEl>
                                          </p:spTgt>
                                        </p:tgtEl>
                                      </p:cBhvr>
                                    </p:animEffect>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 calcmode="lin" valueType="num">
                                      <p:cBhvr additive="base">
                                        <p:cTn id="12" dur="500"/>
                                        <p:tgtEl>
                                          <p:spTgt spid="1027">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027">
                                            <p:txEl>
                                              <p:pRg st="1" end="1"/>
                                            </p:txEl>
                                          </p:spTgt>
                                        </p:tgtEl>
                                      </p:cBhvr>
                                    </p:animEffect>
                                  </p:child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 calcmode="lin" valueType="num">
                                      <p:cBhvr additive="base">
                                        <p:cTn id="17" dur="500"/>
                                        <p:tgtEl>
                                          <p:spTgt spid="1027">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027">
                                            <p:txEl>
                                              <p:pRg st="2" end="2"/>
                                            </p:txEl>
                                          </p:spTgt>
                                        </p:tgtEl>
                                      </p:cBhvr>
                                    </p:animEffect>
                                  </p:childTnLst>
                                </p:cTn>
                              </p:par>
                            </p:childTnLst>
                          </p:cTn>
                        </p:par>
                        <p:par>
                          <p:cTn id="19" fill="hold" nodeType="afterGroup">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 calcmode="lin" valueType="num">
                                      <p:cBhvr additive="base">
                                        <p:cTn id="22" dur="500"/>
                                        <p:tgtEl>
                                          <p:spTgt spid="1027">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027">
                                            <p:txEl>
                                              <p:pRg st="3" end="3"/>
                                            </p:txEl>
                                          </p:spTgt>
                                        </p:tgtEl>
                                      </p:cBhvr>
                                    </p:animEffect>
                                  </p:childTnLst>
                                </p:cTn>
                              </p:par>
                            </p:childTnLst>
                          </p:cTn>
                        </p:par>
                        <p:par>
                          <p:cTn id="24" fill="hold" nodeType="afterGroup">
                            <p:stCondLst>
                              <p:cond delay="2000"/>
                            </p:stCondLst>
                            <p:childTnLst>
                              <p:par>
                                <p:cTn id="25" presetID="5" presetClass="entr" presetSubtype="10" fill="hold" nodeType="after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checkerboard(across)">
                                      <p:cBhvr>
                                        <p:cTn id="27" dur="500"/>
                                        <p:tgtEl>
                                          <p:spTgt spid="1029"/>
                                        </p:tgtEl>
                                      </p:cBhvr>
                                    </p:animEffect>
                                  </p:childTnLst>
                                  <p:subTnLst>
                                    <p:audio>
                                      <p:cMediaNode>
                                        <p:cTn display="0" masterRel="sameClick">
                                          <p:stCondLst>
                                            <p:cond evt="begin" delay="0">
                                              <p:tn val="25"/>
                                            </p:cond>
                                          </p:stCondLst>
                                          <p:endCondLst>
                                            <p:cond evt="onStopAudio" delay="0">
                                              <p:tgtEl>
                                                <p:sldTgt/>
                                              </p:tgtEl>
                                            </p:cond>
                                          </p:endCondLst>
                                        </p:cTn>
                                        <p:tgtEl>
                                          <p:sndTgt r:embed="rId3" name="daffyscrea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5</a:t>
            </a:fld>
            <a:endParaRPr lang="en-US" altLang="en-US"/>
          </a:p>
        </p:txBody>
      </p:sp>
      <p:pic>
        <p:nvPicPr>
          <p:cNvPr id="3" name="Picture 2">
            <a:extLst>
              <a:ext uri="{FF2B5EF4-FFF2-40B4-BE49-F238E27FC236}">
                <a16:creationId xmlns:a16="http://schemas.microsoft.com/office/drawing/2014/main" id="{5145EFD5-D77D-4D9F-B657-2B3DD53F7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196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a:extLst>
              <a:ext uri="{FF2B5EF4-FFF2-40B4-BE49-F238E27FC236}">
                <a16:creationId xmlns:a16="http://schemas.microsoft.com/office/drawing/2014/main" id="{C4228261-EC70-46E4-9FE1-C6CAAE640969}"/>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0812283-7318-4FBD-9C20-8A2C034BBEBA}" type="slidenum">
              <a:rPr lang="en-US" altLang="en-US" sz="2400" smtClean="0"/>
              <a:pPr>
                <a:spcBef>
                  <a:spcPct val="0"/>
                </a:spcBef>
                <a:buClrTx/>
                <a:buSzTx/>
                <a:buFontTx/>
                <a:buNone/>
              </a:pPr>
              <a:t>6</a:t>
            </a:fld>
            <a:endParaRPr lang="en-US" altLang="en-US" sz="2400"/>
          </a:p>
        </p:txBody>
      </p:sp>
      <p:sp>
        <p:nvSpPr>
          <p:cNvPr id="14339" name="Rectangle 2">
            <a:extLst>
              <a:ext uri="{FF2B5EF4-FFF2-40B4-BE49-F238E27FC236}">
                <a16:creationId xmlns:a16="http://schemas.microsoft.com/office/drawing/2014/main" id="{E29EE0DA-49C9-4927-A5C6-A435AF3A6F91}"/>
              </a:ext>
            </a:extLst>
          </p:cNvPr>
          <p:cNvSpPr>
            <a:spLocks noGrp="1" noChangeArrowheads="1"/>
          </p:cNvSpPr>
          <p:nvPr>
            <p:ph type="title"/>
          </p:nvPr>
        </p:nvSpPr>
        <p:spPr/>
        <p:txBody>
          <a:bodyPr/>
          <a:lstStyle/>
          <a:p>
            <a:pPr eaLnBrk="1" hangingPunct="1"/>
            <a:r>
              <a:rPr lang="en-US" altLang="en-US"/>
              <a:t>Modern Medicine</a:t>
            </a:r>
          </a:p>
        </p:txBody>
      </p:sp>
      <p:sp>
        <p:nvSpPr>
          <p:cNvPr id="14340" name="Rectangle 3">
            <a:extLst>
              <a:ext uri="{FF2B5EF4-FFF2-40B4-BE49-F238E27FC236}">
                <a16:creationId xmlns:a16="http://schemas.microsoft.com/office/drawing/2014/main" id="{CCEFAFD1-1F39-4209-8077-F80A4FCE530B}"/>
              </a:ext>
            </a:extLst>
          </p:cNvPr>
          <p:cNvSpPr>
            <a:spLocks noGrp="1" noChangeArrowheads="1"/>
          </p:cNvSpPr>
          <p:nvPr>
            <p:ph type="body" idx="1"/>
          </p:nvPr>
        </p:nvSpPr>
        <p:spPr>
          <a:xfrm>
            <a:off x="0" y="1427163"/>
            <a:ext cx="8208963" cy="647700"/>
          </a:xfrm>
          <a:solidFill>
            <a:schemeClr val="bg2"/>
          </a:solidFill>
        </p:spPr>
        <p:txBody>
          <a:bodyPr/>
          <a:lstStyle/>
          <a:p>
            <a:pPr eaLnBrk="1" hangingPunct="1">
              <a:buFont typeface="Wingdings" panose="05000000000000000000" pitchFamily="2" charset="2"/>
              <a:buNone/>
            </a:pPr>
            <a:r>
              <a:rPr lang="en-US" altLang="en-US"/>
              <a:t>Diagnostic tools for cardiac assessment?</a:t>
            </a:r>
          </a:p>
        </p:txBody>
      </p:sp>
      <p:sp>
        <p:nvSpPr>
          <p:cNvPr id="11268" name="Rectangle 4">
            <a:extLst>
              <a:ext uri="{FF2B5EF4-FFF2-40B4-BE49-F238E27FC236}">
                <a16:creationId xmlns:a16="http://schemas.microsoft.com/office/drawing/2014/main" id="{E22F77C8-5658-4B79-9F29-10F28CE2BF92}"/>
              </a:ext>
            </a:extLst>
          </p:cNvPr>
          <p:cNvSpPr>
            <a:spLocks noChangeArrowheads="1"/>
          </p:cNvSpPr>
          <p:nvPr/>
        </p:nvSpPr>
        <p:spPr bwMode="auto">
          <a:xfrm>
            <a:off x="3941763" y="2038350"/>
            <a:ext cx="4572000"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eaLnBrk="1" hangingPunct="1">
              <a:buClr>
                <a:schemeClr val="tx2"/>
              </a:buClr>
              <a:buFont typeface="Wingdings" panose="05000000000000000000" pitchFamily="2" charset="2"/>
              <a:buChar char="q"/>
            </a:pPr>
            <a:r>
              <a:rPr lang="en-US" altLang="en-US">
                <a:cs typeface="Times New Roman" panose="02020603050405020304" pitchFamily="18" charset="0"/>
              </a:rPr>
              <a:t> Echocardiograms</a:t>
            </a:r>
          </a:p>
          <a:p>
            <a:pPr eaLnBrk="1" hangingPunct="1">
              <a:buClr>
                <a:schemeClr val="tx2"/>
              </a:buClr>
              <a:buFont typeface="Wingdings" panose="05000000000000000000" pitchFamily="2" charset="2"/>
              <a:buChar char="q"/>
            </a:pPr>
            <a:r>
              <a:rPr lang="en-US" altLang="en-US">
                <a:cs typeface="Times New Roman" panose="02020603050405020304" pitchFamily="18" charset="0"/>
              </a:rPr>
              <a:t> Blood work</a:t>
            </a:r>
          </a:p>
          <a:p>
            <a:pPr eaLnBrk="1" hangingPunct="1">
              <a:buClr>
                <a:schemeClr val="tx2"/>
              </a:buClr>
              <a:buFont typeface="Wingdings" panose="05000000000000000000" pitchFamily="2" charset="2"/>
              <a:buChar char="q"/>
            </a:pPr>
            <a:r>
              <a:rPr lang="en-US" altLang="en-US">
                <a:cs typeface="Times New Roman" panose="02020603050405020304" pitchFamily="18" charset="0"/>
              </a:rPr>
              <a:t> X-Ray</a:t>
            </a:r>
          </a:p>
          <a:p>
            <a:pPr eaLnBrk="1" hangingPunct="1">
              <a:buClr>
                <a:schemeClr val="tx2"/>
              </a:buClr>
              <a:buFont typeface="Wingdings" panose="05000000000000000000" pitchFamily="2" charset="2"/>
              <a:buChar char="q"/>
            </a:pPr>
            <a:r>
              <a:rPr lang="en-US" altLang="en-US">
                <a:cs typeface="Times New Roman" panose="02020603050405020304" pitchFamily="18" charset="0"/>
              </a:rPr>
              <a:t> Angiogram</a:t>
            </a:r>
          </a:p>
          <a:p>
            <a:pPr eaLnBrk="1" hangingPunct="1">
              <a:buClr>
                <a:schemeClr val="tx2"/>
              </a:buClr>
              <a:buFont typeface="Wingdings" panose="05000000000000000000" pitchFamily="2" charset="2"/>
              <a:buChar char="q"/>
            </a:pPr>
            <a:r>
              <a:rPr lang="en-US" altLang="en-US">
                <a:cs typeface="Times New Roman" panose="02020603050405020304" pitchFamily="18" charset="0"/>
              </a:rPr>
              <a:t> Ultrasound</a:t>
            </a:r>
          </a:p>
          <a:p>
            <a:pPr eaLnBrk="1" hangingPunct="1">
              <a:buClr>
                <a:schemeClr val="tx2"/>
              </a:buClr>
              <a:buFont typeface="Wingdings" panose="05000000000000000000" pitchFamily="2" charset="2"/>
              <a:buChar char="q"/>
            </a:pPr>
            <a:r>
              <a:rPr lang="en-US" altLang="en-US">
                <a:cs typeface="Times New Roman" panose="02020603050405020304" pitchFamily="18" charset="0"/>
              </a:rPr>
              <a:t> Halter Monitor</a:t>
            </a:r>
          </a:p>
          <a:p>
            <a:pPr eaLnBrk="1" hangingPunct="1">
              <a:buClr>
                <a:schemeClr val="tx2"/>
              </a:buClr>
              <a:buFont typeface="Wingdings" panose="05000000000000000000" pitchFamily="2" charset="2"/>
              <a:buChar char="q"/>
            </a:pPr>
            <a:r>
              <a:rPr lang="en-US" altLang="en-US"/>
              <a:t> ZIO® Patch</a:t>
            </a:r>
            <a:endParaRPr lang="en-US" altLang="en-US">
              <a:cs typeface="Times New Roman" panose="02020603050405020304" pitchFamily="18" charset="0"/>
            </a:endParaRPr>
          </a:p>
        </p:txBody>
      </p:sp>
      <p:sp>
        <p:nvSpPr>
          <p:cNvPr id="11269" name="Text Box 5">
            <a:extLst>
              <a:ext uri="{FF2B5EF4-FFF2-40B4-BE49-F238E27FC236}">
                <a16:creationId xmlns:a16="http://schemas.microsoft.com/office/drawing/2014/main" id="{CC1C92D9-A869-4409-8DE1-17CFA84C8CCA}"/>
              </a:ext>
            </a:extLst>
          </p:cNvPr>
          <p:cNvSpPr txBox="1">
            <a:spLocks noChangeArrowheads="1"/>
          </p:cNvSpPr>
          <p:nvPr/>
        </p:nvSpPr>
        <p:spPr bwMode="auto">
          <a:xfrm>
            <a:off x="304800" y="2074863"/>
            <a:ext cx="35052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eaLnBrk="1" hangingPunct="1">
              <a:buClr>
                <a:schemeClr val="tx2"/>
              </a:buClr>
              <a:buFont typeface="Wingdings" panose="05000000000000000000" pitchFamily="2" charset="2"/>
              <a:buChar char="q"/>
            </a:pPr>
            <a:r>
              <a:rPr lang="en-US" altLang="en-US">
                <a:cs typeface="Times New Roman" panose="02020603050405020304" pitchFamily="18" charset="0"/>
              </a:rPr>
              <a:t> EKG/ECG</a:t>
            </a:r>
          </a:p>
          <a:p>
            <a:pPr eaLnBrk="1" hangingPunct="1">
              <a:buClr>
                <a:schemeClr val="tx2"/>
              </a:buClr>
              <a:buFont typeface="Wingdings" panose="05000000000000000000" pitchFamily="2" charset="2"/>
              <a:buChar char="q"/>
            </a:pPr>
            <a:r>
              <a:rPr lang="en-US" altLang="en-US">
                <a:cs typeface="Times New Roman" panose="02020603050405020304" pitchFamily="18" charset="0"/>
              </a:rPr>
              <a:t> Stethoscope</a:t>
            </a:r>
          </a:p>
          <a:p>
            <a:pPr eaLnBrk="1" hangingPunct="1">
              <a:buClr>
                <a:schemeClr val="tx2"/>
              </a:buClr>
              <a:buFont typeface="Wingdings" panose="05000000000000000000" pitchFamily="2" charset="2"/>
              <a:buChar char="q"/>
            </a:pPr>
            <a:r>
              <a:rPr lang="en-US" altLang="en-US">
                <a:cs typeface="Times New Roman" panose="02020603050405020304" pitchFamily="18" charset="0"/>
              </a:rPr>
              <a:t> BP monitor</a:t>
            </a:r>
          </a:p>
          <a:p>
            <a:pPr eaLnBrk="1" hangingPunct="1">
              <a:buClr>
                <a:schemeClr val="tx2"/>
              </a:buClr>
              <a:buFont typeface="Wingdings" panose="05000000000000000000" pitchFamily="2" charset="2"/>
              <a:buChar char="q"/>
            </a:pPr>
            <a:r>
              <a:rPr lang="en-US" altLang="en-US">
                <a:cs typeface="Times New Roman" panose="02020603050405020304" pitchFamily="18" charset="0"/>
              </a:rPr>
              <a:t> O</a:t>
            </a:r>
            <a:r>
              <a:rPr lang="en-US" altLang="en-US" baseline="-25000">
                <a:cs typeface="Times New Roman" panose="02020603050405020304" pitchFamily="18" charset="0"/>
              </a:rPr>
              <a:t>2</a:t>
            </a:r>
            <a:r>
              <a:rPr lang="en-US" altLang="en-US">
                <a:cs typeface="Times New Roman" panose="02020603050405020304" pitchFamily="18" charset="0"/>
              </a:rPr>
              <a:t> Oximeter</a:t>
            </a:r>
          </a:p>
          <a:p>
            <a:pPr eaLnBrk="1" hangingPunct="1">
              <a:buClr>
                <a:schemeClr val="tx2"/>
              </a:buClr>
              <a:buFont typeface="Wingdings" panose="05000000000000000000" pitchFamily="2" charset="2"/>
              <a:buChar char="q"/>
            </a:pPr>
            <a:r>
              <a:rPr lang="en-US" altLang="en-US">
                <a:cs typeface="Times New Roman" panose="02020603050405020304" pitchFamily="18" charset="0"/>
              </a:rPr>
              <a:t> MRI</a:t>
            </a:r>
          </a:p>
          <a:p>
            <a:pPr eaLnBrk="1" hangingPunct="1">
              <a:buClr>
                <a:schemeClr val="tx2"/>
              </a:buClr>
              <a:buFont typeface="Wingdings" panose="05000000000000000000" pitchFamily="2" charset="2"/>
              <a:buChar char="q"/>
            </a:pPr>
            <a:r>
              <a:rPr lang="en-US" altLang="en-US"/>
              <a:t> MPI </a:t>
            </a:r>
            <a:r>
              <a:rPr lang="en-US" altLang="en-US" sz="1900"/>
              <a:t>Radionuclide</a:t>
            </a:r>
            <a:endParaRPr lang="en-US" altLang="en-US" sz="1900">
              <a:latin typeface="Times New Roman" panose="02020603050405020304" pitchFamily="18" charset="0"/>
            </a:endParaRPr>
          </a:p>
        </p:txBody>
      </p:sp>
      <p:pic>
        <p:nvPicPr>
          <p:cNvPr id="14343" name="Picture 8" descr="C:\Documents and Settings\mhc1\My Documents\My Pictures\Cardiac\EKG.jpg">
            <a:extLst>
              <a:ext uri="{FF2B5EF4-FFF2-40B4-BE49-F238E27FC236}">
                <a16:creationId xmlns:a16="http://schemas.microsoft.com/office/drawing/2014/main" id="{82755477-FCFB-422E-921A-FDEF48AD1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52400"/>
            <a:ext cx="1503363"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Footer Placeholder 3">
            <a:extLst>
              <a:ext uri="{FF2B5EF4-FFF2-40B4-BE49-F238E27FC236}">
                <a16:creationId xmlns:a16="http://schemas.microsoft.com/office/drawing/2014/main" id="{21539D80-2BE8-4ADE-83D6-ED0A95FCDA4E}"/>
              </a:ext>
            </a:extLst>
          </p:cNvPr>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33"/>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0099CC"/>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000" i="1"/>
              <a:t>Copyright ©</a:t>
            </a:r>
            <a:r>
              <a:rPr lang="en-US" altLang="en-US" sz="1000" i="1">
                <a:latin typeface="Comic Sans MS" panose="030F0702030302020204" pitchFamily="66" charset="0"/>
                <a:ea typeface="Cambria" panose="02040503050406030204" pitchFamily="18" charset="0"/>
                <a:cs typeface="Cambria" panose="02040503050406030204" pitchFamily="18" charset="0"/>
              </a:rPr>
              <a:t>Science Rules 2011-Present</a:t>
            </a:r>
            <a:endParaRPr lang="en-US" altLang="en-US" sz="10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p:tgtEl>
                                          <p:spTgt spid="11269"/>
                                        </p:tgtEl>
                                        <p:attrNameLst>
                                          <p:attrName>ppt_y</p:attrName>
                                        </p:attrNameLst>
                                      </p:cBhvr>
                                      <p:tavLst>
                                        <p:tav tm="0">
                                          <p:val>
                                            <p:strVal val="#ppt_y+#ppt_h*1.125000"/>
                                          </p:val>
                                        </p:tav>
                                        <p:tav tm="100000">
                                          <p:val>
                                            <p:strVal val="#ppt_y"/>
                                          </p:val>
                                        </p:tav>
                                      </p:tavLst>
                                    </p:anim>
                                    <p:animEffect transition="in" filter="wipe(up)">
                                      <p:cBhvr>
                                        <p:cTn id="8" dur="500"/>
                                        <p:tgtEl>
                                          <p:spTgt spid="11269"/>
                                        </p:tgtEl>
                                      </p:cBhvr>
                                    </p:animEffect>
                                  </p:childTnLst>
                                </p:cTn>
                              </p:par>
                            </p:childTnLst>
                          </p:cTn>
                        </p:par>
                        <p:par>
                          <p:cTn id="9" fill="hold" nodeType="afterGroup">
                            <p:stCondLst>
                              <p:cond delay="500"/>
                            </p:stCondLst>
                            <p:childTnLst>
                              <p:par>
                                <p:cTn id="10" presetID="12" presetClass="entr" presetSubtype="4" fill="hold" grpId="0" nodeType="afterEffect">
                                  <p:stCondLst>
                                    <p:cond delay="100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p:tgtEl>
                                          <p:spTgt spid="11268"/>
                                        </p:tgtEl>
                                        <p:attrNameLst>
                                          <p:attrName>ppt_y</p:attrName>
                                        </p:attrNameLst>
                                      </p:cBhvr>
                                      <p:tavLst>
                                        <p:tav tm="0">
                                          <p:val>
                                            <p:strVal val="#ppt_y+#ppt_h*1.125000"/>
                                          </p:val>
                                        </p:tav>
                                        <p:tav tm="100000">
                                          <p:val>
                                            <p:strVal val="#ppt_y"/>
                                          </p:val>
                                        </p:tav>
                                      </p:tavLst>
                                    </p:anim>
                                    <p:animEffect transition="in" filter="wipe(up)">
                                      <p:cBhvr>
                                        <p:cTn id="13"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P spid="1126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7</a:t>
            </a:fld>
            <a:endParaRPr lang="en-US" altLang="en-US"/>
          </a:p>
        </p:txBody>
      </p:sp>
      <p:pic>
        <p:nvPicPr>
          <p:cNvPr id="3" name="Picture 2">
            <a:extLst>
              <a:ext uri="{FF2B5EF4-FFF2-40B4-BE49-F238E27FC236}">
                <a16:creationId xmlns:a16="http://schemas.microsoft.com/office/drawing/2014/main" id="{1BB5865F-AEA0-4087-916C-E837C7AE4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586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8</a:t>
            </a:fld>
            <a:endParaRPr lang="en-US" altLang="en-US"/>
          </a:p>
        </p:txBody>
      </p:sp>
      <p:pic>
        <p:nvPicPr>
          <p:cNvPr id="3" name="Picture 2">
            <a:extLst>
              <a:ext uri="{FF2B5EF4-FFF2-40B4-BE49-F238E27FC236}">
                <a16:creationId xmlns:a16="http://schemas.microsoft.com/office/drawing/2014/main" id="{23783E5B-69E3-4EE5-B4A5-726E23DBB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947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53A4B-A490-4C57-8087-51AE708A8EEB}"/>
              </a:ext>
            </a:extLst>
          </p:cNvPr>
          <p:cNvSpPr>
            <a:spLocks noGrp="1"/>
          </p:cNvSpPr>
          <p:nvPr>
            <p:ph type="ftr" sz="quarter" idx="10"/>
          </p:nvPr>
        </p:nvSpPr>
        <p:spPr/>
        <p:txBody>
          <a:bodyPr/>
          <a:lstStyle/>
          <a:p>
            <a:pPr>
              <a:defRPr/>
            </a:pPr>
            <a:r>
              <a:rPr lang="en-US" altLang="en-US"/>
              <a:t>Copyright © </a:t>
            </a:r>
            <a:r>
              <a:rPr lang="en-US" altLang="en-US">
                <a:latin typeface="Comic Sans MS" pitchFamily="66" charset="0"/>
                <a:ea typeface="Cambria" pitchFamily="18" charset="0"/>
                <a:cs typeface="Cambria" pitchFamily="18" charset="0"/>
              </a:rPr>
              <a:t>Science Rules 2012-Present</a:t>
            </a:r>
            <a:endParaRPr lang="en-US" altLang="en-US" dirty="0"/>
          </a:p>
        </p:txBody>
      </p:sp>
      <p:sp>
        <p:nvSpPr>
          <p:cNvPr id="5" name="Slide Number Placeholder 4">
            <a:extLst>
              <a:ext uri="{FF2B5EF4-FFF2-40B4-BE49-F238E27FC236}">
                <a16:creationId xmlns:a16="http://schemas.microsoft.com/office/drawing/2014/main" id="{36EC903A-AEB4-441C-8917-4221D766EA54}"/>
              </a:ext>
            </a:extLst>
          </p:cNvPr>
          <p:cNvSpPr>
            <a:spLocks noGrp="1"/>
          </p:cNvSpPr>
          <p:nvPr>
            <p:ph type="sldNum" sz="quarter" idx="11"/>
          </p:nvPr>
        </p:nvSpPr>
        <p:spPr/>
        <p:txBody>
          <a:bodyPr/>
          <a:lstStyle/>
          <a:p>
            <a:pPr>
              <a:defRPr/>
            </a:pPr>
            <a:fld id="{3CAF041C-1BD6-4FA4-A372-1F39388BD4E4}" type="slidenum">
              <a:rPr lang="en-US" altLang="en-US" smtClean="0"/>
              <a:pPr>
                <a:defRPr/>
              </a:pPr>
              <a:t>9</a:t>
            </a:fld>
            <a:endParaRPr lang="en-US" altLang="en-US"/>
          </a:p>
        </p:txBody>
      </p:sp>
      <p:pic>
        <p:nvPicPr>
          <p:cNvPr id="3" name="Picture 2">
            <a:extLst>
              <a:ext uri="{FF2B5EF4-FFF2-40B4-BE49-F238E27FC236}">
                <a16:creationId xmlns:a16="http://schemas.microsoft.com/office/drawing/2014/main" id="{6AB8DA34-1DF4-44E6-A30C-ED7E8E746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3273072"/>
      </p:ext>
    </p:extLst>
  </p:cSld>
  <p:clrMapOvr>
    <a:masterClrMapping/>
  </p:clrMapOvr>
</p:sld>
</file>

<file path=ppt/theme/theme1.xml><?xml version="1.0" encoding="utf-8"?>
<a:theme xmlns:a="http://schemas.openxmlformats.org/drawingml/2006/main" name="Artsy">
  <a:themeElements>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n"/>
          <a:tabLst/>
          <a:defRPr kumimoji="0" lang="en-US" alt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n"/>
          <a:tabLst/>
          <a:defRPr kumimoji="0" lang="en-US" altLang="en-US" sz="3200" b="0" i="0" u="none" strike="noStrike" cap="none" normalizeH="0" baseline="0" smtClean="0">
            <a:ln>
              <a:noFill/>
            </a:ln>
            <a:solidFill>
              <a:schemeClr val="tx1"/>
            </a:solidFill>
            <a:effectLst/>
            <a:latin typeface="Arial"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1196</TotalTime>
  <Words>1884</Words>
  <Application>Microsoft Macintosh PowerPoint</Application>
  <PresentationFormat>On-screen Show (4:3)</PresentationFormat>
  <Paragraphs>143</Paragraphs>
  <Slides>27</Slides>
  <Notes>26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Accanthis ADF Std No2</vt:lpstr>
      <vt:lpstr>Arial</vt:lpstr>
      <vt:lpstr>Comic Sans MS</vt:lpstr>
      <vt:lpstr>Times New Roman</vt:lpstr>
      <vt:lpstr>Verdana</vt:lpstr>
      <vt:lpstr>Wingdings</vt:lpstr>
      <vt:lpstr>Artsy</vt:lpstr>
      <vt:lpstr>Getting to the Heart of the Matter</vt:lpstr>
      <vt:lpstr>PowerPoint Presentation</vt:lpstr>
      <vt:lpstr>PowerPoint Presentation</vt:lpstr>
      <vt:lpstr>Doctrine of Signatures~Physician</vt:lpstr>
      <vt:lpstr>PowerPoint Presentation</vt:lpstr>
      <vt:lpstr>Modern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the Heart of the Matter</dc:title>
  <dc:creator>mhc1;Science Rules</dc:creator>
  <cp:lastModifiedBy>Marie-Eve Owen</cp:lastModifiedBy>
  <cp:revision>48</cp:revision>
  <dcterms:created xsi:type="dcterms:W3CDTF">2007-03-08T19:15:38Z</dcterms:created>
  <dcterms:modified xsi:type="dcterms:W3CDTF">2023-11-28T22:25:32Z</dcterms:modified>
</cp:coreProperties>
</file>