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59" r:id="rId4"/>
    <p:sldId id="260" r:id="rId5"/>
    <p:sldId id="257" r:id="rId6"/>
    <p:sldId id="262" r:id="rId7"/>
    <p:sldId id="264" r:id="rId8"/>
    <p:sldId id="265" r:id="rId9"/>
    <p:sldId id="258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7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9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1/18/23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teo.gc.ca/city/pages/yt-16_metric_f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7017-5C53-E04B-B46B-20A50EB509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Les questions de </a:t>
            </a:r>
            <a:r>
              <a:rPr lang="fr-CA" dirty="0"/>
              <a:t>révision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82BBB-0C06-CA48-A53D-0DF8550CD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French 10-12</a:t>
            </a:r>
          </a:p>
        </p:txBody>
      </p:sp>
    </p:spTree>
    <p:extLst>
      <p:ext uri="{BB962C8B-B14F-4D97-AF65-F5344CB8AC3E}">
        <p14:creationId xmlns:p14="http://schemas.microsoft.com/office/powerpoint/2010/main" val="4083246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63BF-188E-5ABE-CC84-335C027A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Qu’est</a:t>
            </a:r>
            <a:r>
              <a:rPr lang="en-US" sz="4400" dirty="0"/>
              <a:t> </a:t>
            </a:r>
            <a:r>
              <a:rPr lang="en-US" sz="4400" dirty="0" err="1"/>
              <a:t>ce</a:t>
            </a:r>
            <a:r>
              <a:rPr lang="en-US" sz="4400" dirty="0"/>
              <a:t> que </a:t>
            </a:r>
            <a:r>
              <a:rPr lang="en-US" sz="4400" dirty="0" err="1"/>
              <a:t>tu</a:t>
            </a:r>
            <a:r>
              <a:rPr lang="en-US" sz="4400" dirty="0"/>
              <a:t> </a:t>
            </a:r>
            <a:r>
              <a:rPr lang="en-US" sz="4400" dirty="0" err="1"/>
              <a:t>aimerais</a:t>
            </a:r>
            <a:r>
              <a:rPr lang="en-US" sz="4400" dirty="0"/>
              <a:t> </a:t>
            </a:r>
            <a:r>
              <a:rPr lang="en-US" sz="4400" dirty="0" err="1"/>
              <a:t>avoir</a:t>
            </a:r>
            <a:r>
              <a:rPr lang="en-US" sz="4400" dirty="0"/>
              <a:t> </a:t>
            </a:r>
            <a:r>
              <a:rPr lang="en-US" sz="4400" dirty="0" err="1"/>
              <a:t>aujourd’hui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0664-41F6-3BF8-BBF2-BE1D38E10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1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63BF-188E-5ABE-CC84-335C027A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Qu’est</a:t>
            </a:r>
            <a:r>
              <a:rPr lang="en-US" sz="4400" dirty="0"/>
              <a:t> </a:t>
            </a:r>
            <a:r>
              <a:rPr lang="en-US" sz="4400" dirty="0" err="1"/>
              <a:t>ce</a:t>
            </a:r>
            <a:r>
              <a:rPr lang="en-US" sz="4400" dirty="0"/>
              <a:t> que </a:t>
            </a:r>
            <a:r>
              <a:rPr lang="en-US" sz="4400" dirty="0" err="1"/>
              <a:t>tu</a:t>
            </a:r>
            <a:r>
              <a:rPr lang="en-US" sz="4400" dirty="0"/>
              <a:t> </a:t>
            </a:r>
            <a:r>
              <a:rPr lang="en-US" sz="4400" dirty="0" err="1"/>
              <a:t>aimerais</a:t>
            </a:r>
            <a:r>
              <a:rPr lang="en-US" sz="4400" dirty="0"/>
              <a:t> faire </a:t>
            </a:r>
            <a:r>
              <a:rPr lang="en-US" sz="4400" dirty="0" err="1"/>
              <a:t>aujourd’hui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0664-41F6-3BF8-BBF2-BE1D38E10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29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63BF-188E-5ABE-CC84-335C027A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Qu’est</a:t>
            </a:r>
            <a:r>
              <a:rPr lang="en-US" sz="4400" dirty="0"/>
              <a:t> </a:t>
            </a:r>
            <a:r>
              <a:rPr lang="en-US" sz="4400" dirty="0" err="1"/>
              <a:t>ce</a:t>
            </a:r>
            <a:r>
              <a:rPr lang="en-US" sz="4400" dirty="0"/>
              <a:t> que </a:t>
            </a:r>
            <a:r>
              <a:rPr lang="en-US" sz="4400" dirty="0" err="1"/>
              <a:t>tu</a:t>
            </a:r>
            <a:r>
              <a:rPr lang="en-US" sz="4400" dirty="0"/>
              <a:t> </a:t>
            </a:r>
            <a:r>
              <a:rPr lang="en-US" sz="4400" dirty="0" err="1"/>
              <a:t>aimerais</a:t>
            </a:r>
            <a:r>
              <a:rPr lang="en-US" sz="4400" dirty="0"/>
              <a:t> </a:t>
            </a:r>
            <a:r>
              <a:rPr lang="en-US" sz="4400" dirty="0" err="1"/>
              <a:t>être</a:t>
            </a:r>
            <a:r>
              <a:rPr lang="en-US" sz="4400" dirty="0"/>
              <a:t> </a:t>
            </a:r>
            <a:r>
              <a:rPr lang="en-US" sz="4400" dirty="0" err="1"/>
              <a:t>aujourd’hui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0664-41F6-3BF8-BBF2-BE1D38E10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8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33EC-E44B-B348-8260-5FB631DA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date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5A72-1775-894F-9B41-489BDAF6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437973" cy="40507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Aujourd’hui, la date est le…		Aujourd’hui c’est le…..</a:t>
            </a:r>
          </a:p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Hier la date était le…..			Hier c’était le….</a:t>
            </a:r>
          </a:p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Demain la date sera le…..			Demain sera le…..</a:t>
            </a:r>
          </a:p>
          <a:p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Lundi	mardi	mercredi	jeudi	vendredi   samedi  	dimanche</a:t>
            </a:r>
          </a:p>
          <a:p>
            <a:pPr marL="617220" lvl="1" indent="-342900">
              <a:buFont typeface="+mj-lt"/>
              <a:buAutoNum type="arabicPeriod"/>
            </a:pPr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un, deux, trois, quatre, cinq, six, sept, huit, neuf, dix, </a:t>
            </a:r>
          </a:p>
          <a:p>
            <a:pPr marL="274320" lvl="1" indent="0">
              <a:buNone/>
            </a:pPr>
            <a:r>
              <a:rPr lang="fr-CA" sz="3200" dirty="0"/>
              <a:t>	onze, douze, treize, quatorze, quinze, seize, dix-sept, dix-huit, dix-neuf, vingt, </a:t>
            </a:r>
          </a:p>
          <a:p>
            <a:pPr marL="274320" lvl="1" indent="0">
              <a:buNone/>
            </a:pPr>
            <a:r>
              <a:rPr lang="fr-CA" sz="3200" dirty="0"/>
              <a:t>	vingt et un, vingt-deux…….trente, trente et un</a:t>
            </a:r>
          </a:p>
          <a:p>
            <a:pPr marL="617220" lvl="1" indent="-342900">
              <a:buFont typeface="+mj-lt"/>
              <a:buAutoNum type="arabicPeriod"/>
            </a:pPr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août	septembre	octobre	novembre	décembre	janvier</a:t>
            </a:r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janvier	février		mars	 avril	mai	juin	juillet</a:t>
            </a:r>
          </a:p>
          <a:p>
            <a:pPr marL="617220" lvl="1" indent="-342900">
              <a:buFont typeface="+mj-lt"/>
              <a:buAutoNum type="arabicPeriod"/>
            </a:pPr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2023 (deux-mille </a:t>
            </a:r>
            <a:r>
              <a:rPr lang="fr-CA" sz="3200"/>
              <a:t>vingt  trois)</a:t>
            </a:r>
            <a:r>
              <a:rPr lang="fr-CA" sz="3200" dirty="0"/>
              <a:t>		2023 (deux-mille vingt  trois) </a:t>
            </a:r>
          </a:p>
          <a:p>
            <a:pPr marL="617220" lvl="1" indent="-342900">
              <a:buFont typeface="+mj-lt"/>
              <a:buAutoNum type="arabicPeriod"/>
            </a:pP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A3F9-A216-4E40-BDB5-3AA3D7E1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COMMENT</a:t>
            </a:r>
            <a:r>
              <a:rPr lang="en-US" dirty="0"/>
              <a:t> ÇA VA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164B9-121F-A842-AC3D-C971A141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je </a:t>
            </a:r>
            <a:r>
              <a:rPr lang="en-US" sz="2800" dirty="0" err="1">
                <a:solidFill>
                  <a:srgbClr val="0070C0"/>
                </a:solidFill>
              </a:rPr>
              <a:t>suis</a:t>
            </a:r>
            <a:r>
              <a:rPr lang="en-US" sz="2800" dirty="0">
                <a:solidFill>
                  <a:srgbClr val="0070C0"/>
                </a:solidFill>
              </a:rPr>
              <a:t>… 			</a:t>
            </a: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ça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va</a:t>
            </a:r>
            <a:r>
              <a:rPr lang="en-US" sz="2800" dirty="0">
                <a:solidFill>
                  <a:srgbClr val="0070C0"/>
                </a:solidFill>
              </a:rPr>
              <a:t>…	</a:t>
            </a:r>
            <a:r>
              <a:rPr lang="en-US" sz="2800" dirty="0"/>
              <a:t>		</a:t>
            </a:r>
          </a:p>
          <a:p>
            <a:pPr marL="0" indent="0">
              <a:buNone/>
            </a:pPr>
            <a:r>
              <a:rPr lang="en-US" sz="2800" dirty="0"/>
              <a:t>		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5435DFC-53C2-594D-824C-A4C670593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55637"/>
              </p:ext>
            </p:extLst>
          </p:nvPr>
        </p:nvGraphicFramePr>
        <p:xfrm>
          <a:off x="1063752" y="2945110"/>
          <a:ext cx="10058400" cy="304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59691668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057923378"/>
                    </a:ext>
                  </a:extLst>
                </a:gridCol>
              </a:tblGrid>
              <a:tr h="454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21047"/>
                  </a:ext>
                </a:extLst>
              </a:tr>
              <a:tr h="707137">
                <a:tc>
                  <a:txBody>
                    <a:bodyPr/>
                    <a:lstStyle/>
                    <a:p>
                      <a:r>
                        <a:rPr lang="en-US" dirty="0" err="1"/>
                        <a:t>stressé</a:t>
                      </a:r>
                      <a:r>
                        <a:rPr lang="en-US" dirty="0"/>
                        <a:t>(e) / </a:t>
                      </a:r>
                      <a:r>
                        <a:rPr lang="en-US" dirty="0" err="1"/>
                        <a:t>calme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734964"/>
                  </a:ext>
                </a:extLst>
              </a:tr>
              <a:tr h="787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pas mal / pas </a:t>
                      </a:r>
                      <a:r>
                        <a:rPr lang="en-US" sz="1800" dirty="0" err="1"/>
                        <a:t>pire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042664"/>
                  </a:ext>
                </a:extLst>
              </a:tr>
              <a:tr h="454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énergétique</a:t>
                      </a:r>
                      <a:r>
                        <a:rPr lang="en-US" sz="1800" dirty="0"/>
                        <a:t> / </a:t>
                      </a:r>
                      <a:r>
                        <a:rPr lang="en-US" sz="1800" dirty="0" err="1"/>
                        <a:t>fatigué</a:t>
                      </a:r>
                      <a:r>
                        <a:rPr lang="en-US" sz="1800" dirty="0"/>
                        <a:t>(e)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88724"/>
                  </a:ext>
                </a:extLst>
              </a:tr>
              <a:tr h="454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Content(e)/ </a:t>
                      </a:r>
                      <a:r>
                        <a:rPr lang="en-US" dirty="0" err="1"/>
                        <a:t>faché</a:t>
                      </a:r>
                      <a:r>
                        <a:rPr lang="en-US" dirty="0"/>
                        <a:t>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23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19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46C9-7CB3-9840-9A7A-B13CE327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Pourquoi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750EE-0469-1546-A21D-08C4816C9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07083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PARCE QUE …..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D0EC33-0B97-C94F-95EC-DD946F704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71857"/>
              </p:ext>
            </p:extLst>
          </p:nvPr>
        </p:nvGraphicFramePr>
        <p:xfrm>
          <a:off x="1063752" y="2314575"/>
          <a:ext cx="10058400" cy="402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998">
                  <a:extLst>
                    <a:ext uri="{9D8B030D-6E8A-4147-A177-3AD203B41FA5}">
                      <a16:colId xmlns:a16="http://schemas.microsoft.com/office/drawing/2014/main" val="4218169565"/>
                    </a:ext>
                  </a:extLst>
                </a:gridCol>
                <a:gridCol w="5121402">
                  <a:extLst>
                    <a:ext uri="{9D8B030D-6E8A-4147-A177-3AD203B41FA5}">
                      <a16:colId xmlns:a16="http://schemas.microsoft.com/office/drawing/2014/main" val="2787815467"/>
                    </a:ext>
                  </a:extLst>
                </a:gridCol>
              </a:tblGrid>
              <a:tr h="5435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49926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Je me reveille trop </a:t>
                      </a:r>
                      <a:r>
                        <a:rPr lang="en-US" dirty="0" err="1"/>
                        <a:t>tôt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Il fait beau.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70534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De ne </a:t>
                      </a:r>
                      <a:r>
                        <a:rPr lang="en-US" dirty="0" err="1"/>
                        <a:t>dort</a:t>
                      </a:r>
                      <a:r>
                        <a:rPr lang="en-US" dirty="0"/>
                        <a:t> pas bien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J’aime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l’école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175889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Je travail trop.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 </a:t>
                      </a:r>
                      <a:r>
                        <a:rPr lang="en-US" dirty="0" err="1"/>
                        <a:t>dors</a:t>
                      </a:r>
                      <a:r>
                        <a:rPr lang="en-US" dirty="0"/>
                        <a:t> bien/ </a:t>
                      </a:r>
                      <a:r>
                        <a:rPr lang="en-US" dirty="0" err="1"/>
                        <a:t>j’ai</a:t>
                      </a:r>
                      <a:r>
                        <a:rPr lang="en-US" dirty="0"/>
                        <a:t> bien </a:t>
                      </a:r>
                      <a:r>
                        <a:rPr lang="en-US" dirty="0" err="1"/>
                        <a:t>dormi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631437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Je </a:t>
                      </a:r>
                      <a:r>
                        <a:rPr lang="en-US" dirty="0" err="1"/>
                        <a:t>veille</a:t>
                      </a:r>
                      <a:r>
                        <a:rPr lang="en-US" dirty="0"/>
                        <a:t> trop tard.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 vie </a:t>
                      </a:r>
                      <a:r>
                        <a:rPr lang="en-US" dirty="0" err="1"/>
                        <a:t>est</a:t>
                      </a:r>
                      <a:r>
                        <a:rPr lang="en-US" dirty="0"/>
                        <a:t> belle.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610154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 err="1"/>
                        <a:t>J’ai</a:t>
                      </a:r>
                      <a:r>
                        <a:rPr lang="en-US" dirty="0"/>
                        <a:t> trop de devoirs.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vendredi</a:t>
                      </a:r>
                      <a:r>
                        <a:rPr lang="en-US" dirty="0"/>
                        <a:t>!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023934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38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47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CB0D-D5F0-2E46-AC33-F721D27B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Quel</a:t>
            </a:r>
            <a:r>
              <a:rPr lang="en-US" dirty="0"/>
              <a:t> temps fait-il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B74F-0B2F-9646-89F9-0C1D21D6F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11" y="2121408"/>
            <a:ext cx="10459643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il fait…. </a:t>
            </a: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il  ___.... </a:t>
            </a: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il y a ...  ___.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723BED-F4BF-2948-B93F-B14D1D988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03982"/>
              </p:ext>
            </p:extLst>
          </p:nvPr>
        </p:nvGraphicFramePr>
        <p:xfrm>
          <a:off x="1063752" y="2707640"/>
          <a:ext cx="989932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430">
                  <a:extLst>
                    <a:ext uri="{9D8B030D-6E8A-4147-A177-3AD203B41FA5}">
                      <a16:colId xmlns:a16="http://schemas.microsoft.com/office/drawing/2014/main" val="2570817323"/>
                    </a:ext>
                  </a:extLst>
                </a:gridCol>
                <a:gridCol w="6598890">
                  <a:extLst>
                    <a:ext uri="{9D8B030D-6E8A-4147-A177-3AD203B41FA5}">
                      <a16:colId xmlns:a16="http://schemas.microsoft.com/office/drawing/2014/main" val="3397421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froid</a:t>
                      </a:r>
                      <a:r>
                        <a:rPr lang="en-US"/>
                        <a:t>/</a:t>
                      </a:r>
                      <a:r>
                        <a:rPr lang="en-US" err="1"/>
                        <a:t>chaud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gris</a:t>
                      </a:r>
                      <a:r>
                        <a:rPr lang="en-US"/>
                        <a:t>/soleil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neige</a:t>
                      </a:r>
                      <a:r>
                        <a:rPr lang="en-US" dirty="0"/>
                        <a:t>                                             de la </a:t>
                      </a:r>
                      <a:r>
                        <a:rPr lang="en-US" dirty="0" err="1"/>
                        <a:t>neige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26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nuageux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clair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pleut</a:t>
                      </a:r>
                      <a:r>
                        <a:rPr lang="en-US" dirty="0"/>
                        <a:t>                                              de la </a:t>
                      </a:r>
                      <a:r>
                        <a:rPr lang="en-US" dirty="0" err="1"/>
                        <a:t>pluie</a:t>
                      </a:r>
                      <a:r>
                        <a:rPr lang="en-US" dirty="0"/>
                        <a:t>/ des </a:t>
                      </a:r>
                      <a:r>
                        <a:rPr lang="en-US" dirty="0" err="1"/>
                        <a:t>nuages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64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beau/</a:t>
                      </a:r>
                      <a:r>
                        <a:rPr lang="en-US" dirty="0" err="1"/>
                        <a:t>mauvais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vente                                              du vent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194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</a:t>
                      </a:r>
                      <a:r>
                        <a:rPr lang="en-US" dirty="0" err="1"/>
                        <a:t>degrés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Celcius</a:t>
                      </a:r>
                      <a:r>
                        <a:rPr lang="en-US" dirty="0"/>
                        <a:t>/ </a:t>
                      </a:r>
                      <a:r>
                        <a:rPr lang="en-US" dirty="0" err="1"/>
                        <a:t>Farenheit</a:t>
                      </a:r>
                      <a:endParaRPr lang="en-US" dirty="0"/>
                    </a:p>
                    <a:p>
                      <a:r>
                        <a:rPr lang="en-US" dirty="0"/>
                        <a:t>                *dans la </a:t>
                      </a:r>
                      <a:r>
                        <a:rPr lang="en-US" dirty="0" err="1"/>
                        <a:t>classe</a:t>
                      </a:r>
                      <a:endParaRPr lang="en-US" dirty="0"/>
                    </a:p>
                    <a:p>
                      <a:r>
                        <a:rPr lang="en-US" dirty="0"/>
                        <a:t>                *dehors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Grêle</a:t>
                      </a:r>
                      <a:r>
                        <a:rPr lang="en-US" dirty="0"/>
                        <a:t>                                              de la </a:t>
                      </a:r>
                      <a:r>
                        <a:rPr lang="en-US" dirty="0" err="1"/>
                        <a:t>grêle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6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79205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1D9644-DE36-0E4F-BDB9-4D3F74D7F8DA}"/>
              </a:ext>
            </a:extLst>
          </p:cNvPr>
          <p:cNvSpPr txBox="1"/>
          <p:nvPr/>
        </p:nvSpPr>
        <p:spPr>
          <a:xfrm>
            <a:off x="1063752" y="5906775"/>
            <a:ext cx="7536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2"/>
              </a:rPr>
              <a:t>https://meteo.gc.ca/city/pages/yt-16_metric_f.html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3AFAF2C-4E11-ACAA-5A07-1CB3657C674F}"/>
              </a:ext>
            </a:extLst>
          </p:cNvPr>
          <p:cNvGrpSpPr/>
          <p:nvPr/>
        </p:nvGrpSpPr>
        <p:grpSpPr>
          <a:xfrm>
            <a:off x="3017086" y="1814451"/>
            <a:ext cx="1440871" cy="654196"/>
            <a:chOff x="3089564" y="1676400"/>
            <a:chExt cx="1440871" cy="65419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5D94938-EC8E-212C-D869-8590F0A5355D}"/>
                </a:ext>
              </a:extLst>
            </p:cNvPr>
            <p:cNvSpPr txBox="1"/>
            <p:nvPr/>
          </p:nvSpPr>
          <p:spPr>
            <a:xfrm>
              <a:off x="3089564" y="1676400"/>
              <a:ext cx="526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ne</a:t>
              </a:r>
            </a:p>
            <a:p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D26FEA4-516F-5E26-0EBA-D608795E6387}"/>
                </a:ext>
              </a:extLst>
            </p:cNvPr>
            <p:cNvCxnSpPr>
              <a:cxnSpLocks/>
            </p:cNvCxnSpPr>
            <p:nvPr/>
          </p:nvCxnSpPr>
          <p:spPr>
            <a:xfrm>
              <a:off x="3449782" y="1828800"/>
              <a:ext cx="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35422D-C108-E986-723E-794D293D0FF2}"/>
                </a:ext>
              </a:extLst>
            </p:cNvPr>
            <p:cNvSpPr txBox="1"/>
            <p:nvPr/>
          </p:nvSpPr>
          <p:spPr>
            <a:xfrm>
              <a:off x="3810000" y="1684265"/>
              <a:ext cx="720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pas</a:t>
              </a:r>
            </a:p>
            <a:p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A2DD821-F33F-140D-77F3-C6BB7DE257A6}"/>
                </a:ext>
              </a:extLst>
            </p:cNvPr>
            <p:cNvCxnSpPr>
              <a:cxnSpLocks/>
            </p:cNvCxnSpPr>
            <p:nvPr/>
          </p:nvCxnSpPr>
          <p:spPr>
            <a:xfrm>
              <a:off x="4003963" y="1947672"/>
              <a:ext cx="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9FFFA4B-CC9C-BADD-EBB8-6D3D4069387B}"/>
              </a:ext>
            </a:extLst>
          </p:cNvPr>
          <p:cNvGrpSpPr/>
          <p:nvPr/>
        </p:nvGrpSpPr>
        <p:grpSpPr>
          <a:xfrm>
            <a:off x="6407705" y="1813473"/>
            <a:ext cx="1607125" cy="664913"/>
            <a:chOff x="6993178" y="1823585"/>
            <a:chExt cx="1607125" cy="6649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74C3A2-91FA-5953-89CE-5B2C4CF16C25}"/>
                </a:ext>
              </a:extLst>
            </p:cNvPr>
            <p:cNvSpPr txBox="1"/>
            <p:nvPr/>
          </p:nvSpPr>
          <p:spPr>
            <a:xfrm>
              <a:off x="6993178" y="1842167"/>
              <a:ext cx="526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ne</a:t>
              </a:r>
            </a:p>
            <a:p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01CA84E-84A4-AB8C-5860-1E6DD0C51A33}"/>
                </a:ext>
              </a:extLst>
            </p:cNvPr>
            <p:cNvCxnSpPr>
              <a:cxnSpLocks/>
            </p:cNvCxnSpPr>
            <p:nvPr/>
          </p:nvCxnSpPr>
          <p:spPr>
            <a:xfrm>
              <a:off x="7353396" y="1994567"/>
              <a:ext cx="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2BD775F-A879-6299-FA36-9BD7C1CAE896}"/>
                </a:ext>
              </a:extLst>
            </p:cNvPr>
            <p:cNvSpPr txBox="1"/>
            <p:nvPr/>
          </p:nvSpPr>
          <p:spPr>
            <a:xfrm>
              <a:off x="7879868" y="1823585"/>
              <a:ext cx="720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pas</a:t>
              </a:r>
            </a:p>
            <a:p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05BF43D-3CF0-B4B4-45AA-59FA3EFAD4E8}"/>
                </a:ext>
              </a:extLst>
            </p:cNvPr>
            <p:cNvCxnSpPr>
              <a:cxnSpLocks/>
            </p:cNvCxnSpPr>
            <p:nvPr/>
          </p:nvCxnSpPr>
          <p:spPr>
            <a:xfrm>
              <a:off x="7907577" y="2113439"/>
              <a:ext cx="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13455F5-9188-0718-5406-A949D7AB72C0}"/>
              </a:ext>
            </a:extLst>
          </p:cNvPr>
          <p:cNvCxnSpPr>
            <a:cxnSpLocks/>
          </p:cNvCxnSpPr>
          <p:nvPr/>
        </p:nvCxnSpPr>
        <p:spPr>
          <a:xfrm>
            <a:off x="7616632" y="2707640"/>
            <a:ext cx="0" cy="30378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E2AB60-BB7E-C35E-0306-F2809B1BDBB9}"/>
              </a:ext>
            </a:extLst>
          </p:cNvPr>
          <p:cNvGrpSpPr/>
          <p:nvPr/>
        </p:nvGrpSpPr>
        <p:grpSpPr>
          <a:xfrm>
            <a:off x="9672830" y="1863840"/>
            <a:ext cx="1314760" cy="700643"/>
            <a:chOff x="6993178" y="1787855"/>
            <a:chExt cx="1314760" cy="70064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3C2DDD-F878-DAAE-29E0-C1475802D2E1}"/>
                </a:ext>
              </a:extLst>
            </p:cNvPr>
            <p:cNvSpPr txBox="1"/>
            <p:nvPr/>
          </p:nvSpPr>
          <p:spPr>
            <a:xfrm>
              <a:off x="6993178" y="1842167"/>
              <a:ext cx="526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n’</a:t>
              </a:r>
            </a:p>
            <a:p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D22960E-12D1-CCE1-C5E4-1F34FF948993}"/>
                </a:ext>
              </a:extLst>
            </p:cNvPr>
            <p:cNvCxnSpPr>
              <a:cxnSpLocks/>
            </p:cNvCxnSpPr>
            <p:nvPr/>
          </p:nvCxnSpPr>
          <p:spPr>
            <a:xfrm>
              <a:off x="7353396" y="1994567"/>
              <a:ext cx="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4A9066-A03B-A8A3-12FF-658F951E4A39}"/>
                </a:ext>
              </a:extLst>
            </p:cNvPr>
            <p:cNvSpPr txBox="1"/>
            <p:nvPr/>
          </p:nvSpPr>
          <p:spPr>
            <a:xfrm>
              <a:off x="7587503" y="1787855"/>
              <a:ext cx="720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pas</a:t>
              </a:r>
            </a:p>
            <a:p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55A6BE2-A6D9-0039-ED51-BD19646BEFC5}"/>
                </a:ext>
              </a:extLst>
            </p:cNvPr>
            <p:cNvCxnSpPr>
              <a:cxnSpLocks/>
            </p:cNvCxnSpPr>
            <p:nvPr/>
          </p:nvCxnSpPr>
          <p:spPr>
            <a:xfrm>
              <a:off x="7958769" y="1976339"/>
              <a:ext cx="0" cy="292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427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2DF8-6BC4-ED49-805D-8B9CF279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0" y="126149"/>
            <a:ext cx="10058400" cy="160934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Est-</a:t>
            </a:r>
            <a:r>
              <a:rPr lang="en-US" sz="4800" dirty="0" err="1">
                <a:solidFill>
                  <a:srgbClr val="FF0000"/>
                </a:solidFill>
              </a:rPr>
              <a:t>ce</a:t>
            </a:r>
            <a:r>
              <a:rPr lang="en-US" sz="4800" dirty="0">
                <a:solidFill>
                  <a:srgbClr val="FF0000"/>
                </a:solidFill>
              </a:rPr>
              <a:t> que </a:t>
            </a:r>
            <a:r>
              <a:rPr lang="en-US" sz="4800" dirty="0" err="1"/>
              <a:t>tu</a:t>
            </a:r>
            <a:r>
              <a:rPr lang="en-US" sz="4800" dirty="0"/>
              <a:t> </a:t>
            </a:r>
            <a:r>
              <a:rPr lang="en-US" sz="4800" dirty="0" err="1"/>
              <a:t>aimes</a:t>
            </a:r>
            <a:r>
              <a:rPr lang="en-US" sz="4800" dirty="0"/>
              <a:t> le video/ la chanson?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087F711-BD18-874A-9C3F-E1D52B989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332230"/>
              </p:ext>
            </p:extLst>
          </p:nvPr>
        </p:nvGraphicFramePr>
        <p:xfrm>
          <a:off x="1063749" y="1735493"/>
          <a:ext cx="9770936" cy="459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033">
                  <a:extLst>
                    <a:ext uri="{9D8B030D-6E8A-4147-A177-3AD203B41FA5}">
                      <a16:colId xmlns:a16="http://schemas.microsoft.com/office/drawing/2014/main" val="3555930647"/>
                    </a:ext>
                  </a:extLst>
                </a:gridCol>
                <a:gridCol w="4336903">
                  <a:extLst>
                    <a:ext uri="{9D8B030D-6E8A-4147-A177-3AD203B41FA5}">
                      <a16:colId xmlns:a16="http://schemas.microsoft.com/office/drawing/2014/main" val="1080629004"/>
                    </a:ext>
                  </a:extLst>
                </a:gridCol>
              </a:tblGrid>
              <a:tr h="565036">
                <a:tc>
                  <a:txBody>
                    <a:bodyPr/>
                    <a:lstStyle/>
                    <a:p>
                      <a:r>
                        <a:rPr lang="en-US" sz="2000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026447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intéressant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triste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5163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amusant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bizarre / plat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07629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Ça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bouge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épeurant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dégueullasse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56365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bien fait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nul</a:t>
                      </a:r>
                      <a:r>
                        <a:rPr lang="en-US" dirty="0"/>
                        <a:t> / </a:t>
                      </a:r>
                      <a:r>
                        <a:rPr lang="en-US" b="1" dirty="0" err="1"/>
                        <a:t>quétaine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80464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drôle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fou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débile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dingue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18054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mon</a:t>
                      </a:r>
                      <a:r>
                        <a:rPr lang="en-US" dirty="0"/>
                        <a:t> genre de musique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trop “pop”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3059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J’aime</a:t>
                      </a:r>
                      <a:r>
                        <a:rPr lang="en-US" dirty="0"/>
                        <a:t> le message/ production/style/ </a:t>
                      </a:r>
                      <a:r>
                        <a:rPr lang="en-US" dirty="0" err="1"/>
                        <a:t>rythme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Ce’nest</a:t>
                      </a:r>
                      <a:r>
                        <a:rPr lang="en-US" dirty="0"/>
                        <a:t> pas </a:t>
                      </a:r>
                      <a:r>
                        <a:rPr lang="en-US" dirty="0" err="1"/>
                        <a:t>mon</a:t>
                      </a:r>
                      <a:r>
                        <a:rPr lang="en-US" dirty="0"/>
                        <a:t> genre de musique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7338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0CF573-0865-A971-4470-1CC1DE26DA15}"/>
              </a:ext>
            </a:extLst>
          </p:cNvPr>
          <p:cNvSpPr txBox="1"/>
          <p:nvPr/>
        </p:nvSpPr>
        <p:spPr>
          <a:xfrm>
            <a:off x="1063750" y="1273828"/>
            <a:ext cx="1005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OUI, </a:t>
            </a:r>
            <a:r>
              <a:rPr lang="en-US" b="1" dirty="0" err="1">
                <a:solidFill>
                  <a:srgbClr val="0070C0"/>
                </a:solidFill>
              </a:rPr>
              <a:t>J’aime</a:t>
            </a:r>
            <a:r>
              <a:rPr lang="en-US" b="1" dirty="0">
                <a:solidFill>
                  <a:srgbClr val="0070C0"/>
                </a:solidFill>
              </a:rPr>
              <a:t> le video clip </a:t>
            </a:r>
            <a:r>
              <a:rPr lang="en-US" b="1" dirty="0" err="1">
                <a:solidFill>
                  <a:srgbClr val="0070C0"/>
                </a:solidFill>
              </a:rPr>
              <a:t>parce</a:t>
            </a:r>
            <a:r>
              <a:rPr lang="en-US" b="1" dirty="0">
                <a:solidFill>
                  <a:srgbClr val="0070C0"/>
                </a:solidFill>
              </a:rPr>
              <a:t> que …   	NON, je </a:t>
            </a:r>
            <a:r>
              <a:rPr lang="en-US" b="1" dirty="0" err="1">
                <a:solidFill>
                  <a:srgbClr val="0070C0"/>
                </a:solidFill>
              </a:rPr>
              <a:t>n’aime</a:t>
            </a:r>
            <a:r>
              <a:rPr lang="en-US" b="1" dirty="0">
                <a:solidFill>
                  <a:srgbClr val="0070C0"/>
                </a:solidFill>
              </a:rPr>
              <a:t> pas le videoclip </a:t>
            </a:r>
            <a:r>
              <a:rPr lang="en-US" b="1" dirty="0" err="1">
                <a:solidFill>
                  <a:srgbClr val="0070C0"/>
                </a:solidFill>
              </a:rPr>
              <a:t>parce</a:t>
            </a:r>
            <a:r>
              <a:rPr lang="en-US" b="1" dirty="0">
                <a:solidFill>
                  <a:srgbClr val="0070C0"/>
                </a:solidFill>
              </a:rPr>
              <a:t> que…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498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C381-233F-F09F-2175-47B64B04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498697" cy="1609344"/>
          </a:xfrm>
        </p:spPr>
        <p:txBody>
          <a:bodyPr>
            <a:normAutofit/>
          </a:bodyPr>
          <a:lstStyle/>
          <a:p>
            <a:r>
              <a:rPr lang="en-US" sz="4400" dirty="0" err="1"/>
              <a:t>Qu’est</a:t>
            </a:r>
            <a:r>
              <a:rPr lang="en-US" sz="4400" dirty="0"/>
              <a:t> </a:t>
            </a:r>
            <a:r>
              <a:rPr lang="en-US" sz="4400" dirty="0" err="1"/>
              <a:t>ce</a:t>
            </a:r>
            <a:r>
              <a:rPr lang="en-US" sz="4400" dirty="0"/>
              <a:t> que </a:t>
            </a:r>
            <a:r>
              <a:rPr lang="en-US" sz="4400" dirty="0" err="1"/>
              <a:t>tu</a:t>
            </a:r>
            <a:r>
              <a:rPr lang="en-US" sz="4400" dirty="0"/>
              <a:t> vas faire </a:t>
            </a:r>
            <a:r>
              <a:rPr lang="en-US" sz="4400" dirty="0" err="1"/>
              <a:t>cette</a:t>
            </a:r>
            <a:r>
              <a:rPr lang="en-US" sz="4400" dirty="0"/>
              <a:t> fin de </a:t>
            </a:r>
            <a:r>
              <a:rPr lang="en-US" sz="4400" dirty="0" err="1"/>
              <a:t>semaine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3D7A4-DAF1-2121-5019-1451CC9E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Cette fin de semaine je vais…..</a:t>
            </a:r>
          </a:p>
          <a:p>
            <a:r>
              <a:rPr lang="fr-CA" sz="3200" dirty="0">
                <a:solidFill>
                  <a:srgbClr val="0070C0"/>
                </a:solidFill>
              </a:rPr>
              <a:t>dormir</a:t>
            </a:r>
          </a:p>
          <a:p>
            <a:r>
              <a:rPr lang="fr-CA" sz="3200" dirty="0">
                <a:solidFill>
                  <a:srgbClr val="0070C0"/>
                </a:solidFill>
              </a:rPr>
              <a:t>travailler</a:t>
            </a:r>
          </a:p>
          <a:p>
            <a:r>
              <a:rPr lang="fr-CA" sz="3200" dirty="0">
                <a:solidFill>
                  <a:srgbClr val="0070C0"/>
                </a:solidFill>
              </a:rPr>
              <a:t>faire mes devoirs</a:t>
            </a:r>
          </a:p>
          <a:p>
            <a:r>
              <a:rPr lang="fr-CA" sz="3200" dirty="0">
                <a:solidFill>
                  <a:srgbClr val="0070C0"/>
                </a:solidFill>
              </a:rPr>
              <a:t>chasser/ pêcher</a:t>
            </a:r>
          </a:p>
          <a:p>
            <a:r>
              <a:rPr lang="fr-CA" sz="3200" dirty="0">
                <a:solidFill>
                  <a:srgbClr val="0070C0"/>
                </a:solidFill>
              </a:rPr>
              <a:t>faire du vélo</a:t>
            </a:r>
          </a:p>
          <a:p>
            <a:r>
              <a:rPr lang="fr-CA" sz="3200" dirty="0">
                <a:solidFill>
                  <a:srgbClr val="0070C0"/>
                </a:solidFill>
              </a:rPr>
              <a:t>jouer aux jeux vidéos</a:t>
            </a:r>
          </a:p>
        </p:txBody>
      </p:sp>
    </p:spTree>
    <p:extLst>
      <p:ext uri="{BB962C8B-B14F-4D97-AF65-F5344CB8AC3E}">
        <p14:creationId xmlns:p14="http://schemas.microsoft.com/office/powerpoint/2010/main" val="346571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C381-233F-F09F-2175-47B64B04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484632"/>
            <a:ext cx="10269266" cy="1609344"/>
          </a:xfrm>
        </p:spPr>
        <p:txBody>
          <a:bodyPr>
            <a:normAutofit/>
          </a:bodyPr>
          <a:lstStyle/>
          <a:p>
            <a:r>
              <a:rPr lang="en-US" sz="4800" dirty="0" err="1"/>
              <a:t>Où</a:t>
            </a:r>
            <a:r>
              <a:rPr lang="en-US" sz="4800" dirty="0"/>
              <a:t> es-</a:t>
            </a:r>
            <a:r>
              <a:rPr lang="en-US" sz="4800" dirty="0" err="1"/>
              <a:t>tu</a:t>
            </a:r>
            <a:r>
              <a:rPr lang="en-US" sz="4800" dirty="0"/>
              <a:t> </a:t>
            </a:r>
            <a:r>
              <a:rPr lang="en-US" sz="4800" dirty="0" err="1"/>
              <a:t>allé</a:t>
            </a:r>
            <a:r>
              <a:rPr lang="en-US" sz="4800" dirty="0"/>
              <a:t> </a:t>
            </a:r>
            <a:r>
              <a:rPr lang="en-US" sz="4800" dirty="0" err="1"/>
              <a:t>cette</a:t>
            </a:r>
            <a:r>
              <a:rPr lang="en-US" sz="4800" dirty="0"/>
              <a:t> fin de </a:t>
            </a:r>
            <a:r>
              <a:rPr lang="en-US" sz="4800" dirty="0" err="1"/>
              <a:t>semaine</a:t>
            </a:r>
            <a:r>
              <a:rPr lang="en-US" sz="4800" dirty="0"/>
              <a:t> passée?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3D7A4-DAF1-2121-5019-1451CC9E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Cette fin de semaine je suis resté(e) chez moi…</a:t>
            </a:r>
          </a:p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Cette fin de semaine je suis allé(e)</a:t>
            </a:r>
          </a:p>
          <a:p>
            <a:r>
              <a:rPr lang="fr-CA" sz="3200" b="1" dirty="0"/>
              <a:t>chez</a:t>
            </a:r>
            <a:r>
              <a:rPr lang="fr-CA" sz="3200" dirty="0"/>
              <a:t> mon ami(e)/ ma </a:t>
            </a:r>
            <a:r>
              <a:rPr lang="fr-CA" sz="3200" dirty="0" err="1"/>
              <a:t>grandmère</a:t>
            </a:r>
            <a:endParaRPr lang="fr-CA" sz="3200" dirty="0"/>
          </a:p>
          <a:p>
            <a:r>
              <a:rPr lang="fr-CA" sz="3200" dirty="0"/>
              <a:t>au travail / parc / CGC</a:t>
            </a:r>
          </a:p>
          <a:p>
            <a:r>
              <a:rPr lang="fr-CA" sz="3200" dirty="0"/>
              <a:t>en camping</a:t>
            </a:r>
          </a:p>
          <a:p>
            <a:r>
              <a:rPr lang="fr-CA" sz="3200" dirty="0"/>
              <a:t>à ___________</a:t>
            </a:r>
          </a:p>
          <a:p>
            <a:r>
              <a:rPr lang="fr-CA" sz="3200" dirty="0"/>
              <a:t>faire du vélo</a:t>
            </a:r>
          </a:p>
          <a:p>
            <a:r>
              <a:rPr lang="fr-CA" sz="3200" dirty="0"/>
              <a:t>jouer aux jeux vidéos</a:t>
            </a:r>
          </a:p>
        </p:txBody>
      </p:sp>
    </p:spTree>
    <p:extLst>
      <p:ext uri="{BB962C8B-B14F-4D97-AF65-F5344CB8AC3E}">
        <p14:creationId xmlns:p14="http://schemas.microsoft.com/office/powerpoint/2010/main" val="337538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57B2-2B32-254B-B369-E1EB9B85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Est-</a:t>
            </a:r>
            <a:r>
              <a:rPr lang="en-US" dirty="0" err="1">
                <a:solidFill>
                  <a:srgbClr val="FF0000"/>
                </a:solidFill>
              </a:rPr>
              <a:t>ce</a:t>
            </a:r>
            <a:r>
              <a:rPr lang="en-US" dirty="0">
                <a:solidFill>
                  <a:srgbClr val="FF0000"/>
                </a:solidFill>
              </a:rPr>
              <a:t> que</a:t>
            </a:r>
            <a:r>
              <a:rPr lang="en-US" dirty="0"/>
              <a:t>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spéciale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E590A-7213-BA4C-A26D-8F558734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OUI!							NON!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</a:t>
            </a:r>
            <a:r>
              <a:rPr lang="en-US" sz="2800" dirty="0" err="1"/>
              <a:t>c’est</a:t>
            </a:r>
            <a:r>
              <a:rPr lang="en-US" sz="2800" dirty="0"/>
              <a:t> ma fête!			Il </a:t>
            </a:r>
            <a:r>
              <a:rPr lang="en-US" sz="2800" dirty="0" err="1"/>
              <a:t>n’y</a:t>
            </a:r>
            <a:r>
              <a:rPr lang="en-US" sz="2800" dirty="0"/>
              <a:t> a </a:t>
            </a:r>
            <a:r>
              <a:rPr lang="en-US" sz="2800" dirty="0" err="1"/>
              <a:t>rien</a:t>
            </a:r>
            <a:r>
              <a:rPr lang="en-US" sz="2800" dirty="0"/>
              <a:t> de </a:t>
            </a:r>
            <a:r>
              <a:rPr lang="en-US" sz="2800" dirty="0" err="1"/>
              <a:t>Aujourd’hui</a:t>
            </a:r>
            <a:r>
              <a:rPr lang="en-US" sz="2800" dirty="0"/>
              <a:t> </a:t>
            </a:r>
            <a:r>
              <a:rPr lang="en-US" sz="2800" dirty="0" err="1"/>
              <a:t>c’est</a:t>
            </a:r>
            <a:r>
              <a:rPr lang="en-US" sz="2800" dirty="0"/>
              <a:t> la fête de ________!     </a:t>
            </a:r>
            <a:r>
              <a:rPr lang="en-US" sz="2800" dirty="0" err="1"/>
              <a:t>spéciale</a:t>
            </a:r>
            <a:r>
              <a:rPr lang="en-US" sz="2800" dirty="0"/>
              <a:t> </a:t>
            </a:r>
            <a:r>
              <a:rPr lang="en-US" sz="2800" dirty="0" err="1"/>
              <a:t>aujourd’hui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je </a:t>
            </a:r>
            <a:r>
              <a:rPr lang="en-US" sz="2800" dirty="0" err="1"/>
              <a:t>vais</a:t>
            </a:r>
            <a:r>
              <a:rPr lang="en-US" sz="2800" dirty="0"/>
              <a:t> </a:t>
            </a:r>
            <a:r>
              <a:rPr lang="en-US" sz="2800" dirty="0" err="1"/>
              <a:t>aller</a:t>
            </a:r>
            <a:r>
              <a:rPr lang="en-US" sz="2800" dirty="0"/>
              <a:t>  </a:t>
            </a:r>
            <a:r>
              <a:rPr lang="en-US" sz="2800" dirty="0" err="1"/>
              <a:t>à</a:t>
            </a:r>
            <a:r>
              <a:rPr lang="en-US" sz="2800" dirty="0"/>
              <a:t> _________!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</a:t>
            </a:r>
            <a:r>
              <a:rPr lang="en-US" sz="2800" dirty="0" err="1"/>
              <a:t>c’est</a:t>
            </a:r>
            <a:r>
              <a:rPr lang="en-US" sz="2800" dirty="0"/>
              <a:t> </a:t>
            </a:r>
            <a:r>
              <a:rPr lang="en-US" sz="2800" dirty="0" err="1"/>
              <a:t>vendredi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je </a:t>
            </a:r>
            <a:r>
              <a:rPr lang="en-US" sz="2800" dirty="0" err="1"/>
              <a:t>pête</a:t>
            </a:r>
            <a:r>
              <a:rPr lang="en-US" sz="2800" dirty="0"/>
              <a:t> le feu!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29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29577</TotalTime>
  <Words>608</Words>
  <Application>Microsoft Macintosh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Rockwell</vt:lpstr>
      <vt:lpstr>Rockwell Condensed</vt:lpstr>
      <vt:lpstr>Rockwell Extra Bold</vt:lpstr>
      <vt:lpstr>Wingdings</vt:lpstr>
      <vt:lpstr>Wood Type</vt:lpstr>
      <vt:lpstr>Les questions de révision</vt:lpstr>
      <vt:lpstr>Quelle est la date aujourd’hui?</vt:lpstr>
      <vt:lpstr>COMMENT ÇA VA aujourd’hui?</vt:lpstr>
      <vt:lpstr>Pourquoi?</vt:lpstr>
      <vt:lpstr>Quel temps fait-il aujourd’hui?</vt:lpstr>
      <vt:lpstr>Est-ce que tu aimes le video/ la chanson?</vt:lpstr>
      <vt:lpstr>Qu’est ce que tu vas faire cette fin de semaine?</vt:lpstr>
      <vt:lpstr>Où es-tu allé cette fin de semaine passée?</vt:lpstr>
      <vt:lpstr>Est-ce que c’est spéciale aujourd’hui?</vt:lpstr>
      <vt:lpstr>Qu’est ce que tu aimerais avoir aujourd’hui?</vt:lpstr>
      <vt:lpstr>Qu’est ce que tu aimerais faire aujourd’hui?</vt:lpstr>
      <vt:lpstr>Qu’est ce que tu aimerais être aujourd’hui?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questions de révision</dc:title>
  <dc:creator>Microsoft Office User</dc:creator>
  <cp:lastModifiedBy>Marie-Eve Owen</cp:lastModifiedBy>
  <cp:revision>30</cp:revision>
  <cp:lastPrinted>2022-09-21T18:36:33Z</cp:lastPrinted>
  <dcterms:created xsi:type="dcterms:W3CDTF">2020-08-26T21:21:11Z</dcterms:created>
  <dcterms:modified xsi:type="dcterms:W3CDTF">2023-01-18T19:04:03Z</dcterms:modified>
</cp:coreProperties>
</file>