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0"/>
  </p:normalViewPr>
  <p:slideViewPr>
    <p:cSldViewPr>
      <p:cViewPr varScale="1">
        <p:scale>
          <a:sx n="86" d="100"/>
          <a:sy n="86" d="100"/>
        </p:scale>
        <p:origin x="18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36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E7BDAAC-5FEC-6C6A-5823-1FFE8A7B5B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121238-63EC-F3CD-51B6-7A0EEC7F8F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2668F3E-16FD-8571-E9DE-D1E8F3B9C21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37BF6E6-5AA4-5BED-8B46-5D2F7F6C9A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D9B4F671-10CA-F0D0-A30C-D602649F2E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9F3ABCAA-5385-67AA-F042-27F0D1D3D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86F5AF-3ABF-E944-941F-00E453D92E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>
            <a:extLst>
              <a:ext uri="{FF2B5EF4-FFF2-40B4-BE49-F238E27FC236}">
                <a16:creationId xmlns:a16="http://schemas.microsoft.com/office/drawing/2014/main" id="{32E4C005-7130-0C71-77B6-DECDAD5FB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fld id="{3F746543-737C-744D-9B53-FAA683E59E2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C863C45-DFBD-A2AD-CF46-41F1D7297C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555A21-003B-3225-E96F-0009364F0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6DF6176D-78D5-19B5-C06E-1156FB116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fld id="{AEB25479-9C3F-5C49-8014-29B574D367D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B7DAB8D-4AD8-907B-6569-C30B053FB2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41E065-8513-C408-CA48-13CC6D63E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68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2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996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98419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72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33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2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44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41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05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81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98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0632809-B2AF-AC30-2D47-FEB954CBC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248400"/>
            <a:ext cx="1524000" cy="457200"/>
          </a:xfrm>
          <a:prstGeom prst="actionButtonBlank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1027" name="Text Box 24">
            <a:extLst>
              <a:ext uri="{FF2B5EF4-FFF2-40B4-BE49-F238E27FC236}">
                <a16:creationId xmlns:a16="http://schemas.microsoft.com/office/drawing/2014/main" id="{27F7402A-5441-2EC7-41D1-43A26EBBE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24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>
                <a:ea typeface="+mn-ea"/>
              </a:rPr>
              <a:t>Question</a:t>
            </a:r>
          </a:p>
        </p:txBody>
      </p:sp>
      <p:sp>
        <p:nvSpPr>
          <p:cNvPr id="1028" name="AutoShape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D836828-9A08-7E10-FBF7-B8BD4E110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13716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1049" name="Text Box 25">
            <a:extLst>
              <a:ext uri="{FF2B5EF4-FFF2-40B4-BE49-F238E27FC236}">
                <a16:creationId xmlns:a16="http://schemas.microsoft.com/office/drawing/2014/main" id="{BA05DD62-0194-1B4A-C862-59FB2B532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8674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br>
              <a:rPr lang="en-US"/>
            </a:br>
            <a:r>
              <a:rPr lang="en-US"/>
              <a:t>Answer</a:t>
            </a:r>
          </a:p>
        </p:txBody>
      </p:sp>
      <p:sp>
        <p:nvSpPr>
          <p:cNvPr id="1030" name="AutoShape 2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9F8B1C8-200A-ECBE-B958-CEE6EBF18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248400"/>
            <a:ext cx="1447800" cy="457200"/>
          </a:xfrm>
          <a:prstGeom prst="actionButtonHome">
            <a:avLst/>
          </a:prstGeom>
          <a:solidFill>
            <a:srgbClr val="FF9999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18" Type="http://schemas.openxmlformats.org/officeDocument/2006/relationships/slide" Target="slide16.xml"/><Relationship Id="rId26" Type="http://schemas.openxmlformats.org/officeDocument/2006/relationships/slide" Target="slide24.xml"/><Relationship Id="rId3" Type="http://schemas.openxmlformats.org/officeDocument/2006/relationships/image" Target="../media/image1.jpeg"/><Relationship Id="rId21" Type="http://schemas.openxmlformats.org/officeDocument/2006/relationships/slide" Target="slide19.xml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10" Type="http://schemas.openxmlformats.org/officeDocument/2006/relationships/slide" Target="slide8.xml"/><Relationship Id="rId19" Type="http://schemas.openxmlformats.org/officeDocument/2006/relationships/slide" Target="slide17.xml"/><Relationship Id="rId4" Type="http://schemas.openxmlformats.org/officeDocument/2006/relationships/slide" Target="slide2.xml"/><Relationship Id="rId9" Type="http://schemas.openxmlformats.org/officeDocument/2006/relationships/slide" Target="slide7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7" descr="Stationery">
            <a:extLst>
              <a:ext uri="{FF2B5EF4-FFF2-40B4-BE49-F238E27FC236}">
                <a16:creationId xmlns:a16="http://schemas.microsoft.com/office/drawing/2014/main" id="{A3BF4C45-55D8-86F8-B1D4-FA6F5823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6096000"/>
            <a:ext cx="2133600" cy="609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5B74527-DDAB-F9BB-DBAE-A5C94600E85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762000" y="-76200"/>
            <a:ext cx="7772400" cy="609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Jeopardy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AEDA9CBD-CB89-54D1-3251-EE03DBBF6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510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4" action="ppaction://hlinksldjump"/>
              </a:rPr>
              <a:t>100</a:t>
            </a:r>
            <a:endParaRPr lang="en-US" altLang="en-US"/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BBA39C24-D72E-27CC-E7DD-3979E99DE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638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5" action="ppaction://hlinksldjump"/>
              </a:rPr>
              <a:t>200</a:t>
            </a:r>
            <a:endParaRPr lang="en-US" altLang="en-US">
              <a:hlinkClick r:id="rId5" action="ppaction://hlinksldjump"/>
            </a:endParaRP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2682C8A8-D3F7-F5CB-CF5A-E2550098C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274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6" action="ppaction://hlinksldjump"/>
              </a:rPr>
              <a:t>300</a:t>
            </a:r>
            <a:endParaRPr lang="en-US" altLang="en-US"/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905671F3-1E00-F7B7-2244-D46DF8C04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656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7" action="ppaction://hlinksldjump"/>
              </a:rPr>
              <a:t>400</a:t>
            </a:r>
            <a:endParaRPr lang="en-US" altLang="en-US"/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4DCBCA2D-C5A6-AE39-182A-59172AF3A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03800"/>
            <a:ext cx="16002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8" action="ppaction://hlinksldjump"/>
              </a:rPr>
              <a:t>500</a:t>
            </a:r>
            <a:endParaRPr lang="en-US" altLang="en-US"/>
          </a:p>
        </p:txBody>
      </p:sp>
      <p:sp>
        <p:nvSpPr>
          <p:cNvPr id="3080" name="Text Box 10">
            <a:extLst>
              <a:ext uri="{FF2B5EF4-FFF2-40B4-BE49-F238E27FC236}">
                <a16:creationId xmlns:a16="http://schemas.microsoft.com/office/drawing/2014/main" id="{C2E0AB5F-4E87-A87E-35EE-FAA0CC468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510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9" action="ppaction://hlinksldjump"/>
              </a:rPr>
              <a:t>100</a:t>
            </a:r>
            <a:endParaRPr lang="en-US" altLang="en-US"/>
          </a:p>
        </p:txBody>
      </p:sp>
      <p:sp>
        <p:nvSpPr>
          <p:cNvPr id="3081" name="Text Box 11">
            <a:extLst>
              <a:ext uri="{FF2B5EF4-FFF2-40B4-BE49-F238E27FC236}">
                <a16:creationId xmlns:a16="http://schemas.microsoft.com/office/drawing/2014/main" id="{AF9BB28E-1A71-ABA9-D242-5891029AA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4638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0" action="ppaction://hlinksldjump"/>
              </a:rPr>
              <a:t>200</a:t>
            </a:r>
            <a:endParaRPr lang="en-US" altLang="en-US"/>
          </a:p>
        </p:txBody>
      </p:sp>
      <p:sp>
        <p:nvSpPr>
          <p:cNvPr id="3082" name="Text Box 12">
            <a:extLst>
              <a:ext uri="{FF2B5EF4-FFF2-40B4-BE49-F238E27FC236}">
                <a16:creationId xmlns:a16="http://schemas.microsoft.com/office/drawing/2014/main" id="{26248729-C8E4-7D37-61E3-38B352585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3274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1" action="ppaction://hlinksldjump"/>
              </a:rPr>
              <a:t>300</a:t>
            </a:r>
            <a:endParaRPr lang="en-US" altLang="en-US"/>
          </a:p>
        </p:txBody>
      </p:sp>
      <p:sp>
        <p:nvSpPr>
          <p:cNvPr id="3083" name="Text Box 13">
            <a:extLst>
              <a:ext uri="{FF2B5EF4-FFF2-40B4-BE49-F238E27FC236}">
                <a16:creationId xmlns:a16="http://schemas.microsoft.com/office/drawing/2014/main" id="{CDCB2B2C-46C1-8B15-728F-4D47B0608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1656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2" action="ppaction://hlinksldjump"/>
              </a:rPr>
              <a:t>400</a:t>
            </a:r>
            <a:endParaRPr lang="en-US" altLang="en-US"/>
          </a:p>
        </p:txBody>
      </p:sp>
      <p:sp>
        <p:nvSpPr>
          <p:cNvPr id="3084" name="Text Box 14">
            <a:extLst>
              <a:ext uri="{FF2B5EF4-FFF2-40B4-BE49-F238E27FC236}">
                <a16:creationId xmlns:a16="http://schemas.microsoft.com/office/drawing/2014/main" id="{986B937B-3C81-5A18-6270-C8FB17EB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003800"/>
            <a:ext cx="1600200" cy="711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3" action="ppaction://hlinksldjump"/>
              </a:rPr>
              <a:t>500</a:t>
            </a:r>
            <a:endParaRPr lang="en-US" altLang="en-US"/>
          </a:p>
        </p:txBody>
      </p:sp>
      <p:sp>
        <p:nvSpPr>
          <p:cNvPr id="3085" name="Text Box 15">
            <a:extLst>
              <a:ext uri="{FF2B5EF4-FFF2-40B4-BE49-F238E27FC236}">
                <a16:creationId xmlns:a16="http://schemas.microsoft.com/office/drawing/2014/main" id="{017CA583-0A82-83F8-CD73-520FC435F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510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4" action="ppaction://hlinksldjump"/>
              </a:rPr>
              <a:t>100</a:t>
            </a:r>
            <a:endParaRPr lang="en-US" altLang="en-US"/>
          </a:p>
        </p:txBody>
      </p:sp>
      <p:sp>
        <p:nvSpPr>
          <p:cNvPr id="3086" name="Text Box 16">
            <a:extLst>
              <a:ext uri="{FF2B5EF4-FFF2-40B4-BE49-F238E27FC236}">
                <a16:creationId xmlns:a16="http://schemas.microsoft.com/office/drawing/2014/main" id="{76F5C048-F40B-0130-B9D4-6BBD5EA5C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638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5" action="ppaction://hlinksldjump"/>
              </a:rPr>
              <a:t>200</a:t>
            </a:r>
            <a:endParaRPr lang="en-US" altLang="en-US"/>
          </a:p>
        </p:txBody>
      </p:sp>
      <p:sp>
        <p:nvSpPr>
          <p:cNvPr id="3087" name="Text Box 17">
            <a:extLst>
              <a:ext uri="{FF2B5EF4-FFF2-40B4-BE49-F238E27FC236}">
                <a16:creationId xmlns:a16="http://schemas.microsoft.com/office/drawing/2014/main" id="{BF47215A-C602-A466-E6BB-0A0EAD546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274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6" action="ppaction://hlinksldjump"/>
              </a:rPr>
              <a:t>300</a:t>
            </a:r>
            <a:endParaRPr lang="en-US" altLang="en-US"/>
          </a:p>
        </p:txBody>
      </p:sp>
      <p:sp>
        <p:nvSpPr>
          <p:cNvPr id="3088" name="Text Box 18">
            <a:extLst>
              <a:ext uri="{FF2B5EF4-FFF2-40B4-BE49-F238E27FC236}">
                <a16:creationId xmlns:a16="http://schemas.microsoft.com/office/drawing/2014/main" id="{298FDC40-0ECA-FDF1-4A0F-AD27CD42D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656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7" action="ppaction://hlinksldjump"/>
              </a:rPr>
              <a:t>400</a:t>
            </a:r>
            <a:endParaRPr lang="en-US" altLang="en-US"/>
          </a:p>
        </p:txBody>
      </p:sp>
      <p:sp>
        <p:nvSpPr>
          <p:cNvPr id="3089" name="Text Box 19">
            <a:extLst>
              <a:ext uri="{FF2B5EF4-FFF2-40B4-BE49-F238E27FC236}">
                <a16:creationId xmlns:a16="http://schemas.microsoft.com/office/drawing/2014/main" id="{70013DEF-EC4D-3EEF-D016-6DEE94FF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003800"/>
            <a:ext cx="1600200" cy="711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8" action="ppaction://hlinksldjump"/>
              </a:rPr>
              <a:t>500</a:t>
            </a:r>
            <a:endParaRPr lang="en-US" altLang="en-US"/>
          </a:p>
        </p:txBody>
      </p:sp>
      <p:sp>
        <p:nvSpPr>
          <p:cNvPr id="3090" name="Text Box 20">
            <a:extLst>
              <a:ext uri="{FF2B5EF4-FFF2-40B4-BE49-F238E27FC236}">
                <a16:creationId xmlns:a16="http://schemas.microsoft.com/office/drawing/2014/main" id="{BD97C097-0507-90A6-B766-2C1813B7D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6510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19" action="ppaction://hlinksldjump"/>
              </a:rPr>
              <a:t>100</a:t>
            </a:r>
            <a:endParaRPr lang="en-US" altLang="en-US"/>
          </a:p>
        </p:txBody>
      </p:sp>
      <p:sp>
        <p:nvSpPr>
          <p:cNvPr id="3091" name="Text Box 21">
            <a:extLst>
              <a:ext uri="{FF2B5EF4-FFF2-40B4-BE49-F238E27FC236}">
                <a16:creationId xmlns:a16="http://schemas.microsoft.com/office/drawing/2014/main" id="{39EA8BC0-0AAF-F19C-875B-FBD4E3C1B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638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0" action="ppaction://hlinksldjump"/>
              </a:rPr>
              <a:t>200</a:t>
            </a:r>
            <a:endParaRPr lang="en-US" altLang="en-US"/>
          </a:p>
        </p:txBody>
      </p:sp>
      <p:sp>
        <p:nvSpPr>
          <p:cNvPr id="3092" name="Text Box 22">
            <a:extLst>
              <a:ext uri="{FF2B5EF4-FFF2-40B4-BE49-F238E27FC236}">
                <a16:creationId xmlns:a16="http://schemas.microsoft.com/office/drawing/2014/main" id="{C54B385A-5848-88E8-DCAD-067AAE44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3274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1" action="ppaction://hlinksldjump"/>
              </a:rPr>
              <a:t>300</a:t>
            </a:r>
            <a:endParaRPr lang="en-US" altLang="en-US"/>
          </a:p>
        </p:txBody>
      </p:sp>
      <p:sp>
        <p:nvSpPr>
          <p:cNvPr id="3093" name="Text Box 23">
            <a:extLst>
              <a:ext uri="{FF2B5EF4-FFF2-40B4-BE49-F238E27FC236}">
                <a16:creationId xmlns:a16="http://schemas.microsoft.com/office/drawing/2014/main" id="{26F8A510-FA46-11A2-51EC-20F6169ED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656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2" action="ppaction://hlinksldjump"/>
              </a:rPr>
              <a:t>400</a:t>
            </a:r>
            <a:endParaRPr lang="en-US" altLang="en-US"/>
          </a:p>
        </p:txBody>
      </p:sp>
      <p:sp>
        <p:nvSpPr>
          <p:cNvPr id="3094" name="Text Box 24">
            <a:extLst>
              <a:ext uri="{FF2B5EF4-FFF2-40B4-BE49-F238E27FC236}">
                <a16:creationId xmlns:a16="http://schemas.microsoft.com/office/drawing/2014/main" id="{5B4A7479-61F7-C931-8694-D42BD2D86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03800"/>
            <a:ext cx="1600200" cy="7112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3" action="ppaction://hlinksldjump"/>
              </a:rPr>
              <a:t>500</a:t>
            </a:r>
            <a:endParaRPr lang="en-US" altLang="en-US"/>
          </a:p>
        </p:txBody>
      </p:sp>
      <p:sp>
        <p:nvSpPr>
          <p:cNvPr id="3095" name="Text Box 25">
            <a:extLst>
              <a:ext uri="{FF2B5EF4-FFF2-40B4-BE49-F238E27FC236}">
                <a16:creationId xmlns:a16="http://schemas.microsoft.com/office/drawing/2014/main" id="{80702359-94EC-B239-24E7-834E6C32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6510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4" action="ppaction://hlinksldjump"/>
              </a:rPr>
              <a:t>100</a:t>
            </a:r>
            <a:endParaRPr lang="en-US" altLang="en-US"/>
          </a:p>
        </p:txBody>
      </p:sp>
      <p:sp>
        <p:nvSpPr>
          <p:cNvPr id="3096" name="Text Box 26">
            <a:extLst>
              <a:ext uri="{FF2B5EF4-FFF2-40B4-BE49-F238E27FC236}">
                <a16:creationId xmlns:a16="http://schemas.microsoft.com/office/drawing/2014/main" id="{411D6080-9013-DAFA-0951-596A2524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638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5" action="ppaction://hlinksldjump"/>
              </a:rPr>
              <a:t>200</a:t>
            </a:r>
            <a:endParaRPr lang="en-US" altLang="en-US"/>
          </a:p>
        </p:txBody>
      </p:sp>
      <p:sp>
        <p:nvSpPr>
          <p:cNvPr id="3097" name="Text Box 27">
            <a:extLst>
              <a:ext uri="{FF2B5EF4-FFF2-40B4-BE49-F238E27FC236}">
                <a16:creationId xmlns:a16="http://schemas.microsoft.com/office/drawing/2014/main" id="{259B5E0E-532C-5C24-76EB-A22C42665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3274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6" action="ppaction://hlinksldjump"/>
              </a:rPr>
              <a:t>300</a:t>
            </a:r>
            <a:endParaRPr lang="en-US" altLang="en-US"/>
          </a:p>
        </p:txBody>
      </p:sp>
      <p:sp>
        <p:nvSpPr>
          <p:cNvPr id="3098" name="Text Box 28">
            <a:extLst>
              <a:ext uri="{FF2B5EF4-FFF2-40B4-BE49-F238E27FC236}">
                <a16:creationId xmlns:a16="http://schemas.microsoft.com/office/drawing/2014/main" id="{48940597-4EDB-F500-7C52-E2736DFB3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1656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7" action="ppaction://hlinksldjump"/>
              </a:rPr>
              <a:t>400</a:t>
            </a:r>
            <a:endParaRPr lang="en-US" altLang="en-US"/>
          </a:p>
        </p:txBody>
      </p:sp>
      <p:sp>
        <p:nvSpPr>
          <p:cNvPr id="3099" name="Text Box 29">
            <a:extLst>
              <a:ext uri="{FF2B5EF4-FFF2-40B4-BE49-F238E27FC236}">
                <a16:creationId xmlns:a16="http://schemas.microsoft.com/office/drawing/2014/main" id="{22F8E81C-6860-A0DC-FADF-91B95F50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003800"/>
            <a:ext cx="1600200" cy="71120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hlinkClick r:id="rId28" action="ppaction://hlinksldjump"/>
              </a:rPr>
              <a:t>500</a:t>
            </a:r>
            <a:endParaRPr lang="en-US" altLang="en-US"/>
          </a:p>
        </p:txBody>
      </p:sp>
      <p:sp>
        <p:nvSpPr>
          <p:cNvPr id="3100" name="Text Box 39">
            <a:extLst>
              <a:ext uri="{FF2B5EF4-FFF2-40B4-BE49-F238E27FC236}">
                <a16:creationId xmlns:a16="http://schemas.microsoft.com/office/drawing/2014/main" id="{E535E5B2-86DC-ACAA-9824-08BDF60EB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1676400" cy="987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/>
              <a:t>D.N.A.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rgbClr val="CC0000"/>
                </a:solidFill>
              </a:rPr>
              <a:t>D</a:t>
            </a:r>
            <a:r>
              <a:rPr lang="en-US" altLang="en-US" sz="1600" b="1"/>
              <a:t>on</a:t>
            </a:r>
            <a:r>
              <a:rPr lang="ja-JP" altLang="en-US" sz="1600" b="1"/>
              <a:t>’</a:t>
            </a:r>
            <a:r>
              <a:rPr lang="en-US" altLang="ja-JP" sz="1600" b="1"/>
              <a:t>t   k</a:t>
            </a:r>
            <a:r>
              <a:rPr lang="en-US" altLang="ja-JP" sz="1600" b="1">
                <a:solidFill>
                  <a:srgbClr val="CC0000"/>
                </a:solidFill>
              </a:rPr>
              <a:t>N</a:t>
            </a:r>
            <a:r>
              <a:rPr lang="en-US" altLang="ja-JP" sz="1600" b="1"/>
              <a:t>ow </a:t>
            </a:r>
            <a:r>
              <a:rPr lang="en-US" altLang="ja-JP" sz="1600" b="1">
                <a:solidFill>
                  <a:srgbClr val="CC0000"/>
                </a:solidFill>
              </a:rPr>
              <a:t>A</a:t>
            </a:r>
            <a:r>
              <a:rPr lang="en-US" altLang="ja-JP" sz="1600" b="1"/>
              <a:t>nything</a:t>
            </a:r>
            <a:endParaRPr lang="en-US" altLang="en-US" sz="1600" b="1"/>
          </a:p>
        </p:txBody>
      </p:sp>
      <p:sp>
        <p:nvSpPr>
          <p:cNvPr id="3101" name="Text Box 40">
            <a:extLst>
              <a:ext uri="{FF2B5EF4-FFF2-40B4-BE49-F238E27FC236}">
                <a16:creationId xmlns:a16="http://schemas.microsoft.com/office/drawing/2014/main" id="{8AC09396-050B-609F-54B1-9D1468D3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38200"/>
            <a:ext cx="1600200" cy="5842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Fossil Finding in a time scale</a:t>
            </a:r>
          </a:p>
        </p:txBody>
      </p:sp>
      <p:sp>
        <p:nvSpPr>
          <p:cNvPr id="3102" name="Text Box 41">
            <a:extLst>
              <a:ext uri="{FF2B5EF4-FFF2-40B4-BE49-F238E27FC236}">
                <a16:creationId xmlns:a16="http://schemas.microsoft.com/office/drawing/2014/main" id="{F276DF52-B690-06FA-6FA7-B39F26210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838200"/>
            <a:ext cx="1600200" cy="6461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b="1"/>
              <a:t>Could You Spare Any CHANGE- Evolution That Is</a:t>
            </a:r>
          </a:p>
        </p:txBody>
      </p:sp>
      <p:sp>
        <p:nvSpPr>
          <p:cNvPr id="3103" name="Text Box 42">
            <a:extLst>
              <a:ext uri="{FF2B5EF4-FFF2-40B4-BE49-F238E27FC236}">
                <a16:creationId xmlns:a16="http://schemas.microsoft.com/office/drawing/2014/main" id="{29E1B5DE-02A7-3177-3339-0538B5DC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1600200" cy="5905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DARWINIAN Stuff</a:t>
            </a:r>
          </a:p>
        </p:txBody>
      </p:sp>
      <p:sp>
        <p:nvSpPr>
          <p:cNvPr id="3104" name="Text Box 43">
            <a:extLst>
              <a:ext uri="{FF2B5EF4-FFF2-40B4-BE49-F238E27FC236}">
                <a16:creationId xmlns:a16="http://schemas.microsoft.com/office/drawing/2014/main" id="{EF749829-D2BD-1DCD-FF24-D78379EB0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838200"/>
            <a:ext cx="1600200" cy="5905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UNIT I Miscellaneous</a:t>
            </a:r>
          </a:p>
        </p:txBody>
      </p:sp>
      <p:sp>
        <p:nvSpPr>
          <p:cNvPr id="3105" name="AutoShape 4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647FD75B-CE87-9511-DFAF-BDED7BD0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76200"/>
            <a:ext cx="457200" cy="4572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3106" name="Text Box 46">
            <a:extLst>
              <a:ext uri="{FF2B5EF4-FFF2-40B4-BE49-F238E27FC236}">
                <a16:creationId xmlns:a16="http://schemas.microsoft.com/office/drawing/2014/main" id="{821D2CC6-2366-5E96-9C0D-2D5C0A24B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1722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CC0000"/>
                </a:solidFill>
              </a:rPr>
              <a:t>Final </a:t>
            </a:r>
            <a:r>
              <a:rPr lang="en-US" altLang="en-US" b="1">
                <a:solidFill>
                  <a:srgbClr val="CC0000"/>
                </a:solidFill>
                <a:hlinkClick r:id="rId29" action="ppaction://hlinksldjump"/>
              </a:rPr>
              <a:t>Jeopardy</a:t>
            </a:r>
            <a:endParaRPr lang="en-US" altLang="en-US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205814EB-17C7-B5BF-5558-90AF5ADEC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Fossil Finding-400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AE45BF87-97E4-F532-4097-382446FEC3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 4.5 billion years.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How old is the Earth?</a:t>
            </a:r>
            <a:endParaRPr lang="en-US" altLang="en-US" b="1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2FE2FFE-0182-19EA-07D1-0296D5CB8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257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Fossil Finding-500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A4B483A-AB12-1CDC-3AAB-F26E77CB070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371600"/>
            <a:ext cx="7924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A radioactive isotope used to date “young” fossils?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 Carbon-14?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A05B8DA0-2843-209F-C315-8CC6CE1E6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Evolutionary Change-100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3D77BEF-FFEC-8C95-762B-52884882E1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This is defined as the RANDOM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change </a:t>
            </a:r>
            <a:r>
              <a:rPr lang="en-US" altLang="en-US" b="1">
                <a:solidFill>
                  <a:srgbClr val="0000FF"/>
                </a:solidFill>
                <a:ea typeface="ＭＳ Ｐゴシック" panose="020B0600070205080204" pitchFamily="34" charset="-128"/>
              </a:rPr>
              <a:t>(by chance) </a:t>
            </a:r>
            <a:r>
              <a:rPr lang="en-US" altLang="en-US" b="1">
                <a:ea typeface="ＭＳ Ｐゴシック" panose="020B0600070205080204" pitchFamily="34" charset="-128"/>
              </a:rPr>
              <a:t>to the allelic frequencies of a gene.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GENETIC DRIFT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2989684-C660-0966-8ED3-B1B4EFA5B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152400" y="152400"/>
            <a:ext cx="83820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Evolutionary Change-200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BA99DB0-2EC5-000F-3293-211BF886160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90600"/>
            <a:ext cx="5029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When a single species evolves into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many</a:t>
            </a:r>
            <a:r>
              <a:rPr lang="en-US" altLang="en-US" b="1">
                <a:ea typeface="ＭＳ Ｐゴシック" panose="020B0600070205080204" pitchFamily="34" charset="-128"/>
              </a:rPr>
              <a:t> different species, this specific type of divergent evolution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ea typeface="ＭＳ Ｐゴシック" panose="020B0600070205080204" pitchFamily="34" charset="-128"/>
              </a:rPr>
              <a:t>has occurred.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Adaptive Radiation</a:t>
            </a:r>
          </a:p>
        </p:txBody>
      </p:sp>
      <p:pic>
        <p:nvPicPr>
          <p:cNvPr id="17411" name="Picture 3" descr="darwinsfinches.gif">
            <a:extLst>
              <a:ext uri="{FF2B5EF4-FFF2-40B4-BE49-F238E27FC236}">
                <a16:creationId xmlns:a16="http://schemas.microsoft.com/office/drawing/2014/main" id="{38123649-3CFD-7BD6-133B-06E2F1FCE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43000"/>
            <a:ext cx="426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E9562B2-D4C1-B478-4D02-31FBB91D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64770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Evolutionary Change-300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8A89E4E2-38FD-5F76-7E5D-247CE514384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219200"/>
            <a:ext cx="5029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This meiotic process results in the complete shuffling of genes which increases genetic variation.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CROSSING OVER?</a:t>
            </a:r>
          </a:p>
        </p:txBody>
      </p:sp>
      <p:pic>
        <p:nvPicPr>
          <p:cNvPr id="18435" name="Picture 4" descr="Crossover2.gif">
            <a:extLst>
              <a:ext uri="{FF2B5EF4-FFF2-40B4-BE49-F238E27FC236}">
                <a16:creationId xmlns:a16="http://schemas.microsoft.com/office/drawing/2014/main" id="{851D7EBF-8CAB-AA53-DF1C-54A93C305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1219200"/>
            <a:ext cx="4038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B94F9CBB-6709-4170-9858-EE1FEF8AE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Evolutionary Change-400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ECB24649-8AE8-2346-F6D8-DFCAA0323D6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524000"/>
            <a:ext cx="8077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When nature favours an extreme characteristic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directional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DA1EBB7-A522-39FD-15D8-F4F74DA79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Evolutionary Change-500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C7F317E-597B-5C64-34EE-ACC37989FC0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219200"/>
            <a:ext cx="8382000" cy="411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b="1" dirty="0"/>
              <a:t>ANSWER: These are 3 factors that can increase genetic variation</a:t>
            </a:r>
          </a:p>
          <a:p>
            <a:pPr>
              <a:defRPr/>
            </a:pPr>
            <a:r>
              <a:rPr lang="en-US" b="1" dirty="0"/>
              <a:t>QUESTION: What are: </a:t>
            </a:r>
          </a:p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rgbClr val="CC0000"/>
                </a:solidFill>
              </a:rPr>
              <a:t>	</a:t>
            </a:r>
            <a:r>
              <a:rPr lang="en-CA" b="1" dirty="0">
                <a:solidFill>
                  <a:srgbClr val="CC0000"/>
                </a:solidFill>
              </a:rPr>
              <a:t>1. Mutations</a:t>
            </a:r>
          </a:p>
          <a:p>
            <a:pPr marL="0" indent="0">
              <a:buFontTx/>
              <a:buNone/>
              <a:defRPr/>
            </a:pPr>
            <a:r>
              <a:rPr lang="en-CA" b="1" dirty="0">
                <a:solidFill>
                  <a:srgbClr val="CC0000"/>
                </a:solidFill>
              </a:rPr>
              <a:t>	2. Gene flow</a:t>
            </a:r>
          </a:p>
          <a:p>
            <a:pPr marL="0" indent="0">
              <a:buFontTx/>
              <a:buNone/>
              <a:defRPr/>
            </a:pPr>
            <a:r>
              <a:rPr lang="en-CA" b="1" dirty="0">
                <a:solidFill>
                  <a:srgbClr val="CC0000"/>
                </a:solidFill>
              </a:rPr>
              <a:t>	3. Recombination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0CBF74F-9821-4089-8AC6-1A05B38A3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3886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Darwinian-100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0AEAD35-FB53-1F94-4A58-8290B7E0D1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143000"/>
            <a:ext cx="4724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The selection of traits based on the current environment.</a:t>
            </a:r>
          </a:p>
          <a:p>
            <a:pPr marL="0" indent="0">
              <a:buFontTx/>
              <a:buNone/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What are the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Natural Selection?</a:t>
            </a:r>
          </a:p>
        </p:txBody>
      </p:sp>
      <p:pic>
        <p:nvPicPr>
          <p:cNvPr id="21507" name="Picture 4" descr="Fig2">
            <a:extLst>
              <a:ext uri="{FF2B5EF4-FFF2-40B4-BE49-F238E27FC236}">
                <a16:creationId xmlns:a16="http://schemas.microsoft.com/office/drawing/2014/main" id="{805C626D-A9A2-5B33-6352-1B96EDADE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2" t="4222" r="12122" b="20224"/>
          <a:stretch>
            <a:fillRect/>
          </a:stretch>
        </p:blipFill>
        <p:spPr bwMode="auto">
          <a:xfrm>
            <a:off x="5181600" y="304800"/>
            <a:ext cx="365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1F4D3A6F-C718-170D-5F61-836178467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Darwinian-200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BF58EA0-3BBB-CDE0-6B63-4ABEC8B84B6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685800"/>
            <a:ext cx="8305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Examples are Darwin’s finches, the Peppered moth, and Antibiotic Resistant bacteria</a:t>
            </a:r>
            <a:endParaRPr lang="en-US" altLang="en-US" b="1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Natural Selection</a:t>
            </a:r>
            <a:r>
              <a:rPr lang="en-US" altLang="en-US" b="1">
                <a:ea typeface="ＭＳ Ｐゴシック" panose="020B0600070205080204" pitchFamily="34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EE570C1-83AA-CAC5-33E1-EF65D87EA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57150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Darwinian-300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6819B40B-0D73-0266-974A-7581C8AEEC7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143000"/>
            <a:ext cx="822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These are the three main categories of adaptations that plants, animals and other life forms possess.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are : </a:t>
            </a:r>
          </a:p>
          <a:p>
            <a:pPr marL="800100" lvl="2" indent="0">
              <a:buFontTx/>
              <a:buNone/>
            </a:pPr>
            <a:r>
              <a:rPr lang="en-US" altLang="en-US" sz="3200" b="1">
                <a:solidFill>
                  <a:srgbClr val="CC0000"/>
                </a:solidFill>
                <a:ea typeface="ＭＳ Ｐゴシック" panose="020B0600070205080204" pitchFamily="34" charset="-128"/>
              </a:rPr>
              <a:t>1. Behavioural</a:t>
            </a:r>
          </a:p>
          <a:p>
            <a:pPr marL="800100" lvl="2" indent="0">
              <a:buFontTx/>
              <a:buNone/>
            </a:pPr>
            <a:r>
              <a:rPr lang="en-US" altLang="en-US" sz="3200" b="1">
                <a:solidFill>
                  <a:srgbClr val="CC0000"/>
                </a:solidFill>
                <a:ea typeface="ＭＳ Ｐゴシック" panose="020B0600070205080204" pitchFamily="34" charset="-128"/>
              </a:rPr>
              <a:t>2. Structural</a:t>
            </a:r>
          </a:p>
          <a:p>
            <a:pPr marL="800100" lvl="2" indent="0">
              <a:buFontTx/>
              <a:buNone/>
            </a:pPr>
            <a:r>
              <a:rPr lang="en-US" altLang="en-US" sz="3200" b="1">
                <a:solidFill>
                  <a:srgbClr val="CC0000"/>
                </a:solidFill>
                <a:ea typeface="ＭＳ Ｐゴシック" panose="020B0600070205080204" pitchFamily="34" charset="-128"/>
              </a:rPr>
              <a:t>3. Physiological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0FD41570-DF74-C558-996F-9F3E4EAE7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DNA-100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2DCC8D4-50C6-238C-3815-312E27C7A4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828800"/>
            <a:ext cx="556260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</a:t>
            </a:r>
            <a:r>
              <a:rPr lang="en-US" altLang="en-US" b="1">
                <a:solidFill>
                  <a:srgbClr val="0000CC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base pair </a:t>
            </a:r>
            <a:r>
              <a:rPr lang="en-US" altLang="en-US" b="1">
                <a:ea typeface="ＭＳ Ｐゴシック" panose="020B0600070205080204" pitchFamily="34" charset="-128"/>
              </a:rPr>
              <a:t>that would bond with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cytosine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guanine?</a:t>
            </a:r>
          </a:p>
        </p:txBody>
      </p:sp>
      <p:pic>
        <p:nvPicPr>
          <p:cNvPr id="5123" name="Picture 7" descr="H:\My Pictures\Biology 12\DNA\pyrimidine.gif">
            <a:extLst>
              <a:ext uri="{FF2B5EF4-FFF2-40B4-BE49-F238E27FC236}">
                <a16:creationId xmlns:a16="http://schemas.microsoft.com/office/drawing/2014/main" id="{E302607A-6183-518D-0012-9BFE09A70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36725"/>
            <a:ext cx="3276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8">
            <a:extLst>
              <a:ext uri="{FF2B5EF4-FFF2-40B4-BE49-F238E27FC236}">
                <a16:creationId xmlns:a16="http://schemas.microsoft.com/office/drawing/2014/main" id="{624699E2-97F2-DFD7-796B-3D4DC47C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1981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9593DF5E-E5C2-AF1E-BE1E-A3838FDCE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4343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Darwinian-400</a:t>
            </a:r>
          </a:p>
        </p:txBody>
      </p:sp>
      <p:sp>
        <p:nvSpPr>
          <p:cNvPr id="22531" name="Rectangle 5">
            <a:extLst>
              <a:ext uri="{FF2B5EF4-FFF2-40B4-BE49-F238E27FC236}">
                <a16:creationId xmlns:a16="http://schemas.microsoft.com/office/drawing/2014/main" id="{2F460794-796A-2F38-90A6-BA572322D7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914400"/>
            <a:ext cx="8229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These are Darwin’s 5 ideas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ADEBB-2C97-4E9F-6E09-2A9EBEE49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81200"/>
            <a:ext cx="8001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1257300" indent="-5143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2800" b="1"/>
              <a:t>QUESTION : What is:</a:t>
            </a:r>
          </a:p>
          <a:p>
            <a:pPr lvl="1">
              <a:buFont typeface="Times" charset="0"/>
              <a:buAutoNum type="arabicPeriod"/>
            </a:pPr>
            <a:r>
              <a:rPr lang="en-CA" altLang="en-US" sz="2800" b="1">
                <a:solidFill>
                  <a:srgbClr val="FF0000"/>
                </a:solidFill>
              </a:rPr>
              <a:t>Overpopulation</a:t>
            </a:r>
          </a:p>
          <a:p>
            <a:pPr lvl="1">
              <a:buFont typeface="Times" charset="0"/>
              <a:buAutoNum type="arabicPeriod"/>
            </a:pPr>
            <a:r>
              <a:rPr lang="en-CA" altLang="en-US" sz="2800" b="1">
                <a:solidFill>
                  <a:srgbClr val="FF0000"/>
                </a:solidFill>
              </a:rPr>
              <a:t>Competition</a:t>
            </a:r>
          </a:p>
          <a:p>
            <a:pPr lvl="1">
              <a:buFont typeface="Times" charset="0"/>
              <a:buAutoNum type="arabicPeriod"/>
            </a:pPr>
            <a:r>
              <a:rPr lang="en-CA" altLang="en-US" sz="2800" b="1">
                <a:solidFill>
                  <a:srgbClr val="FF0000"/>
                </a:solidFill>
              </a:rPr>
              <a:t>Variation</a:t>
            </a:r>
          </a:p>
          <a:p>
            <a:pPr lvl="1">
              <a:buFont typeface="Times" charset="0"/>
              <a:buAutoNum type="arabicPeriod"/>
            </a:pPr>
            <a:r>
              <a:rPr lang="en-CA" altLang="en-US" sz="2800" b="1">
                <a:solidFill>
                  <a:srgbClr val="FF0000"/>
                </a:solidFill>
              </a:rPr>
              <a:t>Survival of the Fittest</a:t>
            </a:r>
          </a:p>
          <a:p>
            <a:pPr lvl="1">
              <a:buFont typeface="Times" charset="0"/>
              <a:buAutoNum type="arabicPeriod"/>
            </a:pPr>
            <a:r>
              <a:rPr lang="en-CA" altLang="en-US" sz="2800" b="1">
                <a:solidFill>
                  <a:srgbClr val="FF0000"/>
                </a:solidFill>
              </a:rPr>
              <a:t>New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6F68D9C-3FDF-7E56-E426-25B01BCC6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Darwinian-500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C911AD04-25E0-E3AA-96E8-B635FCBCC0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981200"/>
            <a:ext cx="8839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Individuals with advantageous genetic traits are better adapted to their environment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Survival of the Fittest?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4027801-AD9F-B534-6D8C-6221F8178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Miscellaneous-100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65CEB7D6-8DFD-E81D-320D-70E31B70321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A small strand of DNA that codes for a protein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a gene?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568F184-8086-9525-ECAC-E7CAD8B3E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Miscellaneous-200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84E4657-B165-E046-E38E-C799937C98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447800"/>
            <a:ext cx="8229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</a:t>
            </a:r>
            <a:r>
              <a:rPr lang="en-CA" altLang="en-US" b="1">
                <a:ea typeface="ＭＳ Ｐゴシック" panose="020B0600070205080204" pitchFamily="34" charset="-128"/>
              </a:rPr>
              <a:t>remnants of a structure that had a function but no longer does in the evolved organism.</a:t>
            </a:r>
            <a:endParaRPr lang="en-US" altLang="ja-JP" b="1">
              <a:ea typeface="ＭＳ Ｐゴシック" panose="020B0600070205080204" pitchFamily="34" charset="-128"/>
            </a:endParaRP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a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vestigial structure? </a:t>
            </a:r>
            <a:endParaRPr lang="en-US" altLang="en-US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1A55EF2-B19E-762C-64D5-8535A6547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Miscellaneous-300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33239E7B-0BCC-4044-DE2B-B016E01713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143000"/>
            <a:ext cx="5562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The type of selective pressure illustrated here.  Going from top graph down to give rise to the bottom graph.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Disruptive Selection?</a:t>
            </a:r>
          </a:p>
        </p:txBody>
      </p:sp>
      <p:pic>
        <p:nvPicPr>
          <p:cNvPr id="28675" name="Picture 6" descr="H:\My Pictures\Biology 11\Unit 1\DISRUPTive selection.gif">
            <a:extLst>
              <a:ext uri="{FF2B5EF4-FFF2-40B4-BE49-F238E27FC236}">
                <a16:creationId xmlns:a16="http://schemas.microsoft.com/office/drawing/2014/main" id="{179255AB-EBD6-C266-F51D-B025077C5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25" y="609600"/>
            <a:ext cx="3279775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7">
            <a:extLst>
              <a:ext uri="{FF2B5EF4-FFF2-40B4-BE49-F238E27FC236}">
                <a16:creationId xmlns:a16="http://schemas.microsoft.com/office/drawing/2014/main" id="{0BF58017-6793-98C4-DA66-70D7A141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886200"/>
            <a:ext cx="2667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7402BD92-220B-3703-B414-F8B68CCB2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Miscellaneous-400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8F2F672-2776-EF35-638F-C9218519F29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990600"/>
            <a:ext cx="7772400" cy="411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ANSWER: The main source of new alleles.</a:t>
            </a:r>
          </a:p>
          <a:p>
            <a:pPr>
              <a:defRPr/>
            </a:pPr>
            <a:r>
              <a:rPr lang="en-US" b="1" dirty="0"/>
              <a:t>QUESTION: What is a </a:t>
            </a:r>
            <a:r>
              <a:rPr lang="en-US" b="1" dirty="0">
                <a:solidFill>
                  <a:srgbClr val="FF0000"/>
                </a:solidFill>
              </a:rPr>
              <a:t>mutation</a:t>
            </a:r>
            <a:r>
              <a:rPr lang="en-US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20AE451-64B0-4E88-648B-632E6197D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b="1">
                <a:ea typeface="ＭＳ Ｐゴシック" panose="020B0600070205080204" pitchFamily="34" charset="-128"/>
              </a:rPr>
              <a:t>Miscellaneous-500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8564592-1570-B0C0-2E9C-768F9AA50F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990600"/>
            <a:ext cx="4800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</a:t>
            </a:r>
            <a:r>
              <a:rPr lang="en-CA" altLang="en-US" b="1">
                <a:ea typeface="ＭＳ Ｐゴシック" panose="020B0600070205080204" pitchFamily="34" charset="-128"/>
              </a:rPr>
              <a:t>The type of evolutionary change shown in the diagram</a:t>
            </a:r>
            <a:endParaRPr lang="en-US" altLang="ja-JP" b="1">
              <a:ea typeface="ＭＳ Ｐゴシック" panose="020B0600070205080204" pitchFamily="34" charset="-128"/>
            </a:endParaRPr>
          </a:p>
          <a:p>
            <a:endParaRPr lang="en-US" altLang="en-US" b="1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>
                <a:solidFill>
                  <a:srgbClr val="000000"/>
                </a:solidFill>
                <a:ea typeface="ＭＳ Ｐゴシック" panose="020B0600070205080204" pitchFamily="34" charset="-128"/>
              </a:rPr>
              <a:t>Question: What is </a:t>
            </a:r>
            <a:r>
              <a:rPr lang="en-CA" altLang="ja-JP" b="1">
                <a:solidFill>
                  <a:srgbClr val="CC0000"/>
                </a:solidFill>
                <a:ea typeface="ＭＳ Ｐゴシック" panose="020B0600070205080204" pitchFamily="34" charset="-128"/>
              </a:rPr>
              <a:t>punctuated equilibrium?</a:t>
            </a:r>
            <a:endParaRPr lang="en-US" altLang="en-US" b="1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" name="Picture 6" descr="24-17-SpeciationTempo-L">
            <a:extLst>
              <a:ext uri="{FF2B5EF4-FFF2-40B4-BE49-F238E27FC236}">
                <a16:creationId xmlns:a16="http://schemas.microsoft.com/office/drawing/2014/main" id="{F090A630-3E31-25B2-412A-DAADE7D3F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2" r="1112" b="8095"/>
          <a:stretch>
            <a:fillRect/>
          </a:stretch>
        </p:blipFill>
        <p:spPr bwMode="auto">
          <a:xfrm>
            <a:off x="5334000" y="228600"/>
            <a:ext cx="36576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875CDA62-C965-5FEA-2E06-7BB39A448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FINAL JEOPARDY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A7288D6-0C11-4403-3044-9C662DA8CB2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762000"/>
            <a:ext cx="8382000" cy="4648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List at least 5 strong bits of evidence that support the idea that things can and have evolved.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1. Fossil Record  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2. Embryological Comparisons.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3. Organism Preservation – in Tarpits, Amber &amp;	flash frozen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4. Comparative Anatomy</a:t>
            </a:r>
          </a:p>
          <a:p>
            <a:pPr marL="400050" lvl="1" indent="0">
              <a:lnSpc>
                <a:spcPct val="90000"/>
              </a:lnSpc>
              <a:buFontTx/>
              <a:buNone/>
            </a:pP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5. DNA</a:t>
            </a:r>
          </a:p>
          <a:p>
            <a:pPr marL="0" indent="0">
              <a:lnSpc>
                <a:spcPct val="90000"/>
              </a:lnSpc>
            </a:pPr>
            <a:endParaRPr lang="en-US" altLang="en-US" b="1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marL="0" indent="0">
              <a:lnSpc>
                <a:spcPct val="90000"/>
              </a:lnSpc>
            </a:pPr>
            <a:endParaRPr lang="en-US" altLang="en-US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8D92BD40-610F-7F1E-69B2-4A4547282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DNA-200</a:t>
            </a:r>
          </a:p>
        </p:txBody>
      </p:sp>
      <p:pic>
        <p:nvPicPr>
          <p:cNvPr id="7170" name="Picture 3" descr="Dna-split.png">
            <a:extLst>
              <a:ext uri="{FF2B5EF4-FFF2-40B4-BE49-F238E27FC236}">
                <a16:creationId xmlns:a16="http://schemas.microsoft.com/office/drawing/2014/main" id="{E0E3DDC7-90E0-386B-AC28-E2DDEA3AC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528638"/>
            <a:ext cx="3371850" cy="488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308FA606-0DA5-136B-1640-D6A74CB645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2400" y="1752600"/>
            <a:ext cx="6629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The process shown here</a:t>
            </a:r>
          </a:p>
          <a:p>
            <a:pPr marL="0" indent="0">
              <a:buFontTx/>
              <a:buNone/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REPLICATION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3BA8BC33-1177-2E0F-1EFC-6202D3EE0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DNA-300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E7B4C29-738F-6203-F481-B39E149C9E1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</a:t>
            </a:r>
            <a:r>
              <a:rPr lang="en-CA" altLang="en-US" b="1">
                <a:ea typeface="ＭＳ Ｐゴシック" panose="020B0600070205080204" pitchFamily="34" charset="-128"/>
              </a:rPr>
              <a:t>The combination of a base, a phosphate group, and deoxyribose sugar</a:t>
            </a:r>
            <a:endParaRPr lang="en-US" altLang="ja-JP" b="1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a nucleotide?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05486E86-0A6E-DCBC-313B-89905B2E7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DNA-400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DC573A3-20F0-CD61-E5FF-552ED20EDC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981200"/>
            <a:ext cx="7772400" cy="411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/>
              <a:t>ANSWER: The complementary strand of DNA for the following sequence:</a:t>
            </a:r>
          </a:p>
          <a:p>
            <a:pPr algn="ctr">
              <a:buFontTx/>
              <a:buNone/>
              <a:defRPr/>
            </a:pPr>
            <a:r>
              <a:rPr lang="en-US" b="1" dirty="0"/>
              <a:t>ATC  CTC GTA</a:t>
            </a:r>
          </a:p>
          <a:p>
            <a:pPr algn="ctr">
              <a:buFontTx/>
              <a:buNone/>
              <a:defRPr/>
            </a:pPr>
            <a:r>
              <a:rPr lang="en-US" b="1" dirty="0"/>
              <a:t>Will spell these three words.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QUESTION: What is </a:t>
            </a:r>
            <a:r>
              <a:rPr lang="en-US" b="1" dirty="0">
                <a:solidFill>
                  <a:srgbClr val="CC0000"/>
                </a:solidFill>
              </a:rPr>
              <a:t>TAG GAG 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4C295DC9-CA1D-B904-D505-DB6E68AA3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4648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DNA-500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F31EC77-0E8F-0CA6-22FD-1DA209F372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990600"/>
            <a:ext cx="3886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A triple – </a:t>
            </a:r>
            <a:r>
              <a:rPr lang="ja-JP" altLang="en-US" b="1">
                <a:ea typeface="ＭＳ Ｐゴシック" panose="020B0600070205080204" pitchFamily="34" charset="-128"/>
              </a:rPr>
              <a:t>“</a:t>
            </a:r>
            <a:r>
              <a:rPr lang="en-US" altLang="ja-JP" b="1">
                <a:ea typeface="ＭＳ Ｐゴシック" panose="020B0600070205080204" pitchFamily="34" charset="-128"/>
              </a:rPr>
              <a:t>Hydrogen Bond</a:t>
            </a:r>
            <a:r>
              <a:rPr lang="ja-JP" altLang="en-US" b="1">
                <a:ea typeface="ＭＳ Ｐゴシック" panose="020B0600070205080204" pitchFamily="34" charset="-128"/>
              </a:rPr>
              <a:t>”</a:t>
            </a:r>
            <a:r>
              <a:rPr lang="en-US" altLang="ja-JP" b="1">
                <a:ea typeface="ＭＳ Ｐゴシック" panose="020B0600070205080204" pitchFamily="34" charset="-128"/>
              </a:rPr>
              <a:t> forms between these two bases, give full names for each.</a:t>
            </a:r>
          </a:p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 What are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Cytosine and Guanine?</a:t>
            </a:r>
          </a:p>
        </p:txBody>
      </p:sp>
      <p:pic>
        <p:nvPicPr>
          <p:cNvPr id="10243" name="Picture 5" descr="The structure of DNA">
            <a:extLst>
              <a:ext uri="{FF2B5EF4-FFF2-40B4-BE49-F238E27FC236}">
                <a16:creationId xmlns:a16="http://schemas.microsoft.com/office/drawing/2014/main" id="{10C6C38B-D063-E04C-2827-A1A9F45DE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"/>
            <a:ext cx="457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Down Arrow 4">
            <a:extLst>
              <a:ext uri="{FF2B5EF4-FFF2-40B4-BE49-F238E27FC236}">
                <a16:creationId xmlns:a16="http://schemas.microsoft.com/office/drawing/2014/main" id="{21D671BC-B247-3D07-962E-26C594DEF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0"/>
            <a:ext cx="762000" cy="1447800"/>
          </a:xfrm>
          <a:prstGeom prst="downArrow">
            <a:avLst>
              <a:gd name="adj1" fmla="val 50000"/>
              <a:gd name="adj2" fmla="val 499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4A5FCC56-89FB-882D-CDF4-FC95B9245A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ANSWER: </a:t>
            </a:r>
            <a:r>
              <a:rPr lang="en-CA" altLang="en-US" b="1">
                <a:ea typeface="ＭＳ Ｐゴシック" panose="020B0600070205080204" pitchFamily="34" charset="-128"/>
              </a:rPr>
              <a:t>The layer that contains the youngest fossils</a:t>
            </a:r>
            <a:endParaRPr lang="en-US" altLang="ja-JP" b="1">
              <a:ea typeface="ＭＳ Ｐゴシック" panose="020B0600070205080204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the top layer?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C938A8B-A933-5075-4172-F2D18AE1D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Fossil Finding-100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93F1C57F-7623-8F99-8D51-D44176614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010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Fossil Finding-200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AA52E9C-2920-0D1C-AFDC-D890C063DB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066800"/>
            <a:ext cx="8153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The area in BC that has a huge number of unique fossils.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the Burgess Shale?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7B652CD8-0CB3-9565-AA40-9BFE69B0C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>
                <a:ea typeface="ＭＳ Ｐゴシック" panose="020B0600070205080204" pitchFamily="34" charset="-128"/>
              </a:rPr>
              <a:t>Fossil Finding-300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09D94161-4DE7-F3FF-CEC9-B2C54C7C88D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ANSWER: The determination of an age of rock using isotopes.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QUESTION: What is </a:t>
            </a:r>
            <a:r>
              <a:rPr lang="en-US" altLang="en-US" b="1">
                <a:solidFill>
                  <a:srgbClr val="CC0000"/>
                </a:solidFill>
                <a:ea typeface="ＭＳ Ｐゴシック" panose="020B0600070205080204" pitchFamily="34" charset="-128"/>
              </a:rPr>
              <a:t>radioactive dating?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FFFF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 2GHz G5-1:Applications:Microsoft Office X:Templates:Presentations:Designs:Balloons</Template>
  <TotalTime>2977</TotalTime>
  <Words>698</Words>
  <Application>Microsoft Macintosh PowerPoint</Application>
  <PresentationFormat>On-screen Show (4:3)</PresentationFormat>
  <Paragraphs>134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</vt:lpstr>
      <vt:lpstr>ＭＳ Ｐゴシック</vt:lpstr>
      <vt:lpstr>Arial</vt:lpstr>
      <vt:lpstr>Blank Presentation</vt:lpstr>
      <vt:lpstr>Jeopardy</vt:lpstr>
      <vt:lpstr>DNA-100</vt:lpstr>
      <vt:lpstr>DNA-200</vt:lpstr>
      <vt:lpstr>DNA-300</vt:lpstr>
      <vt:lpstr>DNA-400</vt:lpstr>
      <vt:lpstr>DNA-500</vt:lpstr>
      <vt:lpstr>Fossil Finding-100</vt:lpstr>
      <vt:lpstr>Fossil Finding-200</vt:lpstr>
      <vt:lpstr>Fossil Finding-300</vt:lpstr>
      <vt:lpstr>Fossil Finding-400</vt:lpstr>
      <vt:lpstr>Fossil Finding-500</vt:lpstr>
      <vt:lpstr>Evolutionary Change-100</vt:lpstr>
      <vt:lpstr>Evolutionary Change-200</vt:lpstr>
      <vt:lpstr>Evolutionary Change-300</vt:lpstr>
      <vt:lpstr>Evolutionary Change-400</vt:lpstr>
      <vt:lpstr>Evolutionary Change-500</vt:lpstr>
      <vt:lpstr>Darwinian-100</vt:lpstr>
      <vt:lpstr>Darwinian-200</vt:lpstr>
      <vt:lpstr>Darwinian-300</vt:lpstr>
      <vt:lpstr>Darwinian-400</vt:lpstr>
      <vt:lpstr>Darwinian-500</vt:lpstr>
      <vt:lpstr>Miscellaneous-100</vt:lpstr>
      <vt:lpstr>Miscellaneous-200</vt:lpstr>
      <vt:lpstr>Miscellaneous-300</vt:lpstr>
      <vt:lpstr>Miscellaneous-400</vt:lpstr>
      <vt:lpstr>Miscellaneous-500</vt:lpstr>
      <vt:lpstr>FINAL JEOPARDY</vt:lpstr>
    </vt:vector>
  </TitlesOfParts>
  <Company>CSUN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Jeopardy</dc:title>
  <dc:creator>Norman Herr</dc:creator>
  <cp:lastModifiedBy>Marie-Eve Owen</cp:lastModifiedBy>
  <cp:revision>63</cp:revision>
  <dcterms:created xsi:type="dcterms:W3CDTF">2000-07-03T18:19:09Z</dcterms:created>
  <dcterms:modified xsi:type="dcterms:W3CDTF">2024-01-26T14:54:11Z</dcterms:modified>
</cp:coreProperties>
</file>